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329" r:id="rId3"/>
    <p:sldId id="327" r:id="rId4"/>
    <p:sldId id="328" r:id="rId5"/>
    <p:sldId id="316" r:id="rId6"/>
    <p:sldId id="262" r:id="rId7"/>
    <p:sldId id="260" r:id="rId8"/>
    <p:sldId id="264" r:id="rId9"/>
    <p:sldId id="265" r:id="rId10"/>
    <p:sldId id="272" r:id="rId11"/>
    <p:sldId id="267" r:id="rId12"/>
    <p:sldId id="268" r:id="rId13"/>
    <p:sldId id="269" r:id="rId14"/>
    <p:sldId id="270" r:id="rId15"/>
    <p:sldId id="271" r:id="rId16"/>
    <p:sldId id="273" r:id="rId17"/>
    <p:sldId id="291" r:id="rId18"/>
    <p:sldId id="286" r:id="rId19"/>
    <p:sldId id="277" r:id="rId20"/>
    <p:sldId id="275" r:id="rId21"/>
    <p:sldId id="279" r:id="rId22"/>
    <p:sldId id="280" r:id="rId23"/>
    <p:sldId id="274" r:id="rId24"/>
    <p:sldId id="276" r:id="rId25"/>
    <p:sldId id="278" r:id="rId26"/>
    <p:sldId id="281" r:id="rId27"/>
    <p:sldId id="282" r:id="rId28"/>
    <p:sldId id="285" r:id="rId29"/>
    <p:sldId id="288" r:id="rId30"/>
    <p:sldId id="290" r:id="rId31"/>
    <p:sldId id="289" r:id="rId32"/>
    <p:sldId id="287" r:id="rId33"/>
    <p:sldId id="295" r:id="rId34"/>
    <p:sldId id="294" r:id="rId35"/>
    <p:sldId id="293" r:id="rId36"/>
    <p:sldId id="299" r:id="rId37"/>
    <p:sldId id="298" r:id="rId38"/>
    <p:sldId id="297" r:id="rId39"/>
    <p:sldId id="296" r:id="rId40"/>
    <p:sldId id="292" r:id="rId41"/>
    <p:sldId id="305" r:id="rId42"/>
    <p:sldId id="304" r:id="rId43"/>
    <p:sldId id="301" r:id="rId44"/>
    <p:sldId id="302" r:id="rId45"/>
    <p:sldId id="309" r:id="rId46"/>
    <p:sldId id="308" r:id="rId47"/>
    <p:sldId id="307" r:id="rId48"/>
    <p:sldId id="306" r:id="rId49"/>
    <p:sldId id="303" r:id="rId50"/>
    <p:sldId id="283" r:id="rId51"/>
    <p:sldId id="312" r:id="rId52"/>
    <p:sldId id="313" r:id="rId53"/>
    <p:sldId id="314" r:id="rId54"/>
    <p:sldId id="311" r:id="rId55"/>
    <p:sldId id="320" r:id="rId56"/>
    <p:sldId id="319" r:id="rId57"/>
    <p:sldId id="318" r:id="rId58"/>
    <p:sldId id="321" r:id="rId59"/>
    <p:sldId id="322" r:id="rId60"/>
    <p:sldId id="310" r:id="rId61"/>
    <p:sldId id="317" r:id="rId62"/>
    <p:sldId id="300" r:id="rId63"/>
    <p:sldId id="326" r:id="rId64"/>
    <p:sldId id="325" r:id="rId65"/>
    <p:sldId id="324" r:id="rId6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23.08.2024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23.08.2024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23.08.2024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23.08.2024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23.08.2024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23.08.2024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23.08.2024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23.08.2024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23.08.2024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23.08.2024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arget="../media/image17.jpeg" Type="http://schemas.openxmlformats.org/officeDocument/2006/relationships/image"/><Relationship Id="rId2" Target="../media/image1.png" Type="http://schemas.openxmlformats.org/officeDocument/2006/relationships/image"/><Relationship Id="rId1" Target="../slideLayouts/slideLayout7.xml" Type="http://schemas.openxmlformats.org/officeDocument/2006/relationships/slideLayout"/><Relationship Id="rId4" Target="../media/image18.jpeg" Type="http://schemas.openxmlformats.org/officeDocument/2006/relationships/image"/></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arget="../media/image28.jpeg" Type="http://schemas.openxmlformats.org/officeDocument/2006/relationships/image"/><Relationship Id="rId2" Target="../media/image1.png" Type="http://schemas.openxmlformats.org/officeDocument/2006/relationships/image"/><Relationship Id="rId1" Target="../slideLayouts/slideLayout7.xml" Type="http://schemas.openxmlformats.org/officeDocument/2006/relationships/slideLayout"/><Relationship Id="rId5" Target="../media/hdphoto2.wdp" Type="http://schemas.microsoft.com/office/2007/relationships/hdphoto"/><Relationship Id="rId4" Target="../media/image29.jpeg" Type="http://schemas.openxmlformats.org/officeDocument/2006/relationships/image"/></Relationships>
</file>

<file path=ppt/slides/_rels/slide3.xml.rels><?xml version="1.0" encoding="UTF-8" standalone="yes"?>
<Relationships xmlns="http://schemas.openxmlformats.org/package/2006/relationships"><Relationship Id="rId3" Type="http://schemas.openxmlformats.org/officeDocument/2006/relationships/hyperlink" Target="https://ru.wikipedia.org/w/index.php?title=%D0%A8%D1%83%D1%88%D0%B5%D0%BD%D1%81%D0%BA%D0%B0%D1%8F_%D0%B2%D0%BE%D0%BB%D0%BE%D1%81%D1%82%D1%8C&amp;action=edit&amp;redlink=1"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ru.wikipedia.org/wiki/%D0%95%D0%BD%D0%B8%D1%81%D0%B5%D0%B9%D1%81%D0%BA%D0%B0%D1%8F_%D0%B3%D1%83%D0%B1%D0%B5%D1%80%D0%BD%D0%B8%D1%8F" TargetMode="External"/><Relationship Id="rId4" Type="http://schemas.openxmlformats.org/officeDocument/2006/relationships/hyperlink" Target="https://ru.wikipedia.org/wiki/%D0%9C%D0%B8%D0%BD%D1%83%D1%81%D0%B8%D0%BD%D1%81%D0%BA%D0%B8%D0%B9_%D0%BE%D0%BA%D1%80%D1%83%D0%B3_(%D0%95%D0%BD%D0%B8%D1%81%D0%B5%D0%B9%D1%81%D0%BA%D0%B0%D1%8F_%D0%B3%D1%83%D0%B1%D0%B5%D1%80%D0%BD%D0%B8%D1%8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4.wdp"/></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ru.wikipedia.org/wiki/%D0%9A%D1%80%D0%B0%D1%81%D0%BD%D0%BE%D1%8F%D1%80%D1%81%D0%BA%D0%B8%D0%B9_%D0%BA%D1%80%D0%B0%D0%B9" TargetMode="External"/><Relationship Id="rId13" Type="http://schemas.openxmlformats.org/officeDocument/2006/relationships/hyperlink" Target="https://ru.wikipedia.org/wiki/%D0%91%D0%B0%D1%82%D0%B0%D0%BB%D1%8C%D0%BE%D0%BD" TargetMode="External"/><Relationship Id="rId18" Type="http://schemas.openxmlformats.org/officeDocument/2006/relationships/hyperlink" Target="https://ru.wikipedia.org/wiki/30_%D1%8F%D0%BD%D0%B2%D0%B0%D1%80%D1%8F" TargetMode="External"/><Relationship Id="rId26" Type="http://schemas.openxmlformats.org/officeDocument/2006/relationships/hyperlink" Target="https://ru.wikipedia.org/wiki/%D0%9E%D1%80%D0%B4%D0%B5%D0%BD_%D0%9E%D1%82%D0%B5%D1%87%D0%B5%D1%81%D1%82%D0%B2%D0%B5%D0%BD%D0%BD%D0%BE%D0%B9_%D0%B2%D0%BE%D0%B9%D0%BD%D1%8B" TargetMode="External"/><Relationship Id="rId3" Type="http://schemas.openxmlformats.org/officeDocument/2006/relationships/hyperlink" Target="https://ru.wikipedia.org/wiki/%D0%A1%D0%B5%D0%BC%D0%B8%D1%80%D0%B0%D0%B4%D1%81%D0%BA%D0%B8%D0%B9,_%D0%90%D0%BB%D0%B5%D0%BA%D1%81%D0%B0%D0%BD%D0%B4%D1%80_%D0%90%D0%BD%D1%82%D0%BE%D0%BD%D0%BE%D0%B2%D0%B8%D1%87" TargetMode="External"/><Relationship Id="rId21" Type="http://schemas.openxmlformats.org/officeDocument/2006/relationships/hyperlink" Target="https://ru.wikipedia.org/wiki/%D0%92%D0%B5%D1%80%D1%85%D0%BE%D0%B2%D0%BD%D1%8B%D0%B9_%D0%A1%D0%BE%D0%B2%D0%B5%D1%82_%D0%A1%D0%A1%D0%A1%D0%A0" TargetMode="External"/><Relationship Id="rId7" Type="http://schemas.openxmlformats.org/officeDocument/2006/relationships/hyperlink" Target="https://ru.wikipedia.org/wiki/%D0%A8%D1%83%D1%88%D0%B5%D0%BD%D1%81%D0%BA%D0%B8%D0%B9_%D1%80%D0%B0%D0%B9%D0%BE%D0%BD" TargetMode="External"/><Relationship Id="rId12" Type="http://schemas.openxmlformats.org/officeDocument/2006/relationships/hyperlink" Target="https://ru.wikipedia.org/wiki/1945_%D0%B3%D0%BE%D0%B4" TargetMode="External"/><Relationship Id="rId17" Type="http://schemas.openxmlformats.org/officeDocument/2006/relationships/hyperlink" Target="https://ru.wikipedia.org/wiki/%D0%9F%D0%BE%D0%BB%D1%8C%D1%88%D0%B0" TargetMode="External"/><Relationship Id="rId25" Type="http://schemas.openxmlformats.org/officeDocument/2006/relationships/hyperlink" Target="https://ru.wikipedia.org/wiki/%D0%9E%D1%80%D0%B4%D0%B5%D0%BD_%D0%9A%D1%80%D0%B0%D1%81%D0%BD%D0%BE%D0%B3%D0%BE_%D0%97%D0%BD%D0%B0%D0%BC%D0%B5%D0%BD%D0%B8" TargetMode="External"/><Relationship Id="rId2" Type="http://schemas.openxmlformats.org/officeDocument/2006/relationships/image" Target="../media/image1.png"/><Relationship Id="rId16" Type="http://schemas.openxmlformats.org/officeDocument/2006/relationships/hyperlink" Target="https://ru.wikipedia.org/wiki/1-%D0%B9_%D0%91%D0%B5%D0%BB%D0%BE%D1%80%D1%83%D1%81%D1%81%D0%BA%D0%B8%D0%B9_%D1%84%D1%80%D0%BE%D0%BD%D1%82" TargetMode="External"/><Relationship Id="rId20" Type="http://schemas.openxmlformats.org/officeDocument/2006/relationships/hyperlink" Target="https://ru.wikipedia.org/w/index.php?title=%D0%9F%D0%B8%D0%BB%D0%B5-%D0%9B%D0%B5%D1%88%D0%BA%D0%BE%D0%B2%D0%B5&amp;action=edit&amp;redlink=1" TargetMode="External"/><Relationship Id="rId1" Type="http://schemas.openxmlformats.org/officeDocument/2006/relationships/slideLayout" Target="../slideLayouts/slideLayout7.xml"/><Relationship Id="rId6" Type="http://schemas.openxmlformats.org/officeDocument/2006/relationships/hyperlink" Target="https://ru.wikipedia.org/wiki/%D0%9A%D0%B0%D0%B7%D0%B0%D0%BD%D1%86%D0%B5%D0%B2%D0%BE_(%D0%A8%D1%83%D1%88%D0%B5%D0%BD%D1%81%D0%BA%D0%B8%D0%B9_%D1%80%D0%B0%D0%B9%D0%BE%D0%BD)" TargetMode="External"/><Relationship Id="rId11" Type="http://schemas.openxmlformats.org/officeDocument/2006/relationships/hyperlink" Target="https://ru.wikipedia.org/wiki/%D0%9C%D0%BE%D1%81%D0%BA%D0%BE%D0%B2%D1%81%D0%BA%D0%BE%D0%B5_%D0%B2%D1%8B%D1%81%D1%88%D0%B5%D0%B5_%D0%B2%D0%BE%D0%B5%D0%BD%D0%BD%D0%BE%D0%B5_%D0%BA%D0%BE%D0%BC%D0%B0%D0%BD%D0%B4%D0%BD%D0%BE%D0%B5_%D1%83%D1%87%D0%B8%D0%BB%D0%B8%D1%89%D0%B5" TargetMode="External"/><Relationship Id="rId24" Type="http://schemas.openxmlformats.org/officeDocument/2006/relationships/hyperlink" Target="https://ru.wikipedia.org/wiki/%D0%9E%D1%80%D0%B4%D0%B5%D0%BD_%D0%9B%D0%B5%D0%BD%D0%B8%D0%BD%D0%B0" TargetMode="External"/><Relationship Id="rId5" Type="http://schemas.openxmlformats.org/officeDocument/2006/relationships/hyperlink" Target="https://ru.wikipedia.org/wiki/1923_%D0%B3%D0%BE%D0%B4" TargetMode="External"/><Relationship Id="rId15" Type="http://schemas.openxmlformats.org/officeDocument/2006/relationships/hyperlink" Target="https://ru.wikipedia.org/wiki/61-%D1%8F_%D0%B0%D1%80%D0%BC%D0%B8%D1%8F_(%D0%A1%D0%A1%D0%A1%D0%A0)" TargetMode="External"/><Relationship Id="rId23" Type="http://schemas.openxmlformats.org/officeDocument/2006/relationships/hyperlink" Target="https://ru.wikipedia.org/wiki/%D0%93%D0%B5%D1%80%D0%BE%D0%B9_%D0%A1%D0%BE%D0%B2%D0%B5%D1%82%D1%81%D0%BA%D0%BE%D0%B3%D0%BE_%D0%A1%D0%BE%D1%8E%D0%B7%D0%B0" TargetMode="External"/><Relationship Id="rId28" Type="http://schemas.openxmlformats.org/officeDocument/2006/relationships/image" Target="../media/image3.jpeg"/><Relationship Id="rId10" Type="http://schemas.openxmlformats.org/officeDocument/2006/relationships/hyperlink" Target="https://ru.wikipedia.org/wiki/1942_%D0%B3%D0%BE%D0%B4" TargetMode="External"/><Relationship Id="rId19" Type="http://schemas.openxmlformats.org/officeDocument/2006/relationships/hyperlink" Target="https://ru.wikipedia.org/wiki/%D0%9F%D0%B8%D0%BB%D0%B0_(%D0%B3%D0%BE%D1%80%D0%BE%D0%B4)" TargetMode="External"/><Relationship Id="rId4" Type="http://schemas.openxmlformats.org/officeDocument/2006/relationships/hyperlink" Target="https://ru.wikipedia.org/wiki/4_%D0%B4%D0%B5%D0%BA%D0%B0%D0%B1%D1%80%D1%8F" TargetMode="External"/><Relationship Id="rId9" Type="http://schemas.openxmlformats.org/officeDocument/2006/relationships/hyperlink" Target="https://ru.wikipedia.org/wiki/1941_%D0%B3%D0%BE%D0%B4" TargetMode="External"/><Relationship Id="rId14" Type="http://schemas.openxmlformats.org/officeDocument/2006/relationships/hyperlink" Target="https://ru.wikipedia.org/wiki/311-%D1%8F_%D1%81%D1%82%D1%80%D0%B5%D0%BB%D0%BA%D0%BE%D0%B2%D0%B0%D1%8F_%D0%B4%D0%B8%D0%B2%D0%B8%D0%B7%D0%B8%D1%8F" TargetMode="External"/><Relationship Id="rId22" Type="http://schemas.openxmlformats.org/officeDocument/2006/relationships/hyperlink" Target="https://ru.wikipedia.org/wiki/27_%D0%B4%D0%B5%D0%BA%D0%B0%D0%B1%D1%80%D1%8F" TargetMode="External"/><Relationship Id="rId27" Type="http://schemas.openxmlformats.org/officeDocument/2006/relationships/hyperlink" Target="https://ru.wikipedia.org/wiki/%D0%9E%D1%80%D0%B4%D0%B5%D0%BD_%D0%9A%D1%80%D0%B0%D1%81%D0%BD%D0%BE%D0%B9_%D0%97%D0%B2%D0%B5%D0%B7%D0%B4%D1%8B"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6.wdp"/></Relationships>
</file>

<file path=ppt/slides/_rels/slide5.xml.rels><?xml version="1.0" encoding="UTF-8" standalone="yes" ?><Relationships xmlns="http://schemas.openxmlformats.org/package/2006/relationships"><Relationship Id="rId3" Target="../media/image4.jpeg" Type="http://schemas.openxmlformats.org/officeDocument/2006/relationships/image"/><Relationship Id="rId2" Target="../media/image1.png" Type="http://schemas.openxmlformats.org/officeDocument/2006/relationships/image"/><Relationship Id="rId1" Target="../slideLayouts/slideLayout7.xml" Type="http://schemas.openxmlformats.org/officeDocument/2006/relationships/slideLayout"/></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arget="../media/image53.jpeg" Type="http://schemas.openxmlformats.org/officeDocument/2006/relationships/image"/><Relationship Id="rId2" Target="../media/image1.png" Type="http://schemas.openxmlformats.org/officeDocument/2006/relationships/image"/><Relationship Id="rId1" Target="../slideLayouts/slideLayout7.xml" Type="http://schemas.openxmlformats.org/officeDocument/2006/relationships/slideLayout"/></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arget="../media/image65.jpeg" Type="http://schemas.openxmlformats.org/officeDocument/2006/relationships/image"/><Relationship Id="rId2" Target="../media/image1.png" Type="http://schemas.openxmlformats.org/officeDocument/2006/relationships/image"/><Relationship Id="rId1" Target="../slideLayouts/slideLayout7.xml" Type="http://schemas.openxmlformats.org/officeDocument/2006/relationships/slideLayout"/></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16946" y="28631"/>
            <a:ext cx="9144000" cy="6858000"/>
          </a:xfrm>
          <a:prstGeom prst="rect">
            <a:avLst/>
          </a:prstGeom>
          <a:noFill/>
        </p:spPr>
      </p:pic>
      <p:sp>
        <p:nvSpPr>
          <p:cNvPr id="2" name="Прямоугольник 1"/>
          <p:cNvSpPr/>
          <p:nvPr/>
        </p:nvSpPr>
        <p:spPr>
          <a:xfrm>
            <a:off x="899592" y="1406670"/>
            <a:ext cx="8261354" cy="1323439"/>
          </a:xfrm>
          <a:prstGeom prst="rect">
            <a:avLst/>
          </a:prstGeom>
        </p:spPr>
        <p:txBody>
          <a:bodyPr wrap="square">
            <a:spAutoFit/>
          </a:bodyPr>
          <a:lstStyle/>
          <a:p>
            <a:pPr algn="ctr"/>
            <a:endParaRPr b="1" dirty="0" lang="ru-RU" sz="2000">
              <a:solidFill>
                <a:srgbClr val="FF0000"/>
              </a:solidFill>
              <a:latin charset="0" panose="02020603050405020304" pitchFamily="18" typeface="Times New Roman"/>
              <a:cs charset="0" panose="02020603050405020304" pitchFamily="18" typeface="Times New Roman"/>
            </a:endParaRPr>
          </a:p>
          <a:p>
            <a:pPr algn="ctr"/>
            <a:r>
              <a:rPr b="1" dirty="0" lang="ru-RU" sz="6000">
                <a:solidFill>
                  <a:srgbClr val="FF0000"/>
                </a:solidFill>
                <a:latin charset="0" panose="02020603050405020304" pitchFamily="18" typeface="Times New Roman"/>
                <a:cs charset="0" panose="02020603050405020304" pitchFamily="18" typeface="Times New Roman"/>
              </a:rPr>
              <a:t>КНИГА ПАМЯТИ </a:t>
            </a:r>
          </a:p>
        </p:txBody>
      </p:sp>
      <p:pic>
        <p:nvPicPr>
          <p:cNvPr id="3" name="Picture 2"/>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r="10217"/>
          <a:stretch/>
        </p:blipFill>
        <p:spPr bwMode="auto">
          <a:xfrm>
            <a:off x="5634843" y="3394540"/>
            <a:ext cx="3401653" cy="2924654"/>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4" name="TextBox 3"/>
          <p:cNvSpPr txBox="1"/>
          <p:nvPr/>
        </p:nvSpPr>
        <p:spPr>
          <a:xfrm>
            <a:off x="899592" y="260648"/>
            <a:ext cx="8236384" cy="646331"/>
          </a:xfrm>
          <a:prstGeom prst="rect">
            <a:avLst/>
          </a:prstGeom>
          <a:noFill/>
        </p:spPr>
        <p:txBody>
          <a:bodyPr rtlCol="0" wrap="square">
            <a:spAutoFit/>
          </a:bodyPr>
          <a:lstStyle/>
          <a:p>
            <a:pPr algn="ctr"/>
            <a:r>
              <a:rPr dirty="0" lang="ru-RU">
                <a:solidFill>
                  <a:schemeClr val="accent6">
                    <a:lumMod val="50000"/>
                  </a:schemeClr>
                </a:solidFill>
                <a:latin charset="0" pitchFamily="34" typeface="Arial Black"/>
              </a:rPr>
              <a:t>Администрация </a:t>
            </a:r>
            <a:r>
              <a:rPr dirty="0" err="1" lang="ru-RU">
                <a:solidFill>
                  <a:schemeClr val="accent6">
                    <a:lumMod val="50000"/>
                  </a:schemeClr>
                </a:solidFill>
                <a:latin charset="0" pitchFamily="34" typeface="Arial Black"/>
              </a:rPr>
              <a:t>Казанцевского</a:t>
            </a:r>
            <a:r>
              <a:rPr dirty="0" lang="ru-RU">
                <a:solidFill>
                  <a:schemeClr val="accent6">
                    <a:lumMod val="50000"/>
                  </a:schemeClr>
                </a:solidFill>
                <a:latin charset="0" pitchFamily="34" typeface="Arial Black"/>
              </a:rPr>
              <a:t> сельсовета                                                                      Шушенского района Красноярского края</a:t>
            </a:r>
          </a:p>
        </p:txBody>
      </p:sp>
      <p:sp>
        <p:nvSpPr>
          <p:cNvPr id="5" name="TextBox 4"/>
          <p:cNvSpPr txBox="1"/>
          <p:nvPr/>
        </p:nvSpPr>
        <p:spPr>
          <a:xfrm>
            <a:off x="2699792" y="5373216"/>
            <a:ext cx="3816424" cy="1231106"/>
          </a:xfrm>
          <a:prstGeom prst="rect">
            <a:avLst/>
          </a:prstGeom>
          <a:noFill/>
        </p:spPr>
        <p:txBody>
          <a:bodyPr rtlCol="0" wrap="square">
            <a:spAutoFit/>
          </a:bodyPr>
          <a:lstStyle/>
          <a:p>
            <a:pPr algn="ctr"/>
            <a:endParaRPr b="1" dirty="0" i="1" lang="ru-RU" sz="1400">
              <a:solidFill>
                <a:srgbClr val="FF0000"/>
              </a:solidFill>
            </a:endParaRPr>
          </a:p>
          <a:p>
            <a:pPr algn="ctr"/>
            <a:r>
              <a:rPr b="1" dirty="0" i="1" lang="ru-RU" sz="1400">
                <a:solidFill>
                  <a:srgbClr val="FF0000"/>
                </a:solidFill>
              </a:rPr>
              <a:t>Дополнить или изменить информацию в Книге Памяти можно через обращение в администрацию </a:t>
            </a:r>
            <a:r>
              <a:rPr b="1" dirty="0" err="1" i="1" lang="ru-RU" sz="1400">
                <a:solidFill>
                  <a:srgbClr val="FF0000"/>
                </a:solidFill>
              </a:rPr>
              <a:t>Казанцевского</a:t>
            </a:r>
            <a:r>
              <a:rPr b="1" dirty="0" i="1" lang="ru-RU" sz="1400">
                <a:solidFill>
                  <a:srgbClr val="FF0000"/>
                </a:solidFill>
              </a:rPr>
              <a:t> сельсовета</a:t>
            </a:r>
          </a:p>
          <a:p>
            <a:endParaRPr dirty="0" lang="ru-RU"/>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User\Desktop\ветераны 2020\6 для н ветер..jpg" id="2" name="Picture 2"/>
          <p:cNvPicPr>
            <a:picLocks noChangeArrowheads="1" noChangeAspect="1"/>
          </p:cNvPicPr>
          <p:nvPr/>
        </p:nvPicPr>
        <p:blipFill>
          <a:blip cstate="print" r:embed="rId3"/>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anchor="ctr" anchorCtr="0" bIns="45720" compatLnSpc="1" lIns="91440" numCol="1" rIns="91440" tIns="45720" vert="horz" wrap="none">
            <a:prstTxWarp prst="textNoShape">
              <a:avLst/>
            </a:prstTxWarp>
            <a:spAutoFit/>
          </a:bodyPr>
          <a:lstStyle/>
          <a:p>
            <a:endParaRPr lang="ru-RU"/>
          </a:p>
        </p:txBody>
      </p:sp>
      <p:pic>
        <p:nvPicPr>
          <p:cNvPr descr="PICT1078" id="6145" name="Picture 1"/>
          <p:cNvPicPr>
            <a:picLocks noChangeArrowheads="1" noChangeAspect="1"/>
          </p:cNvPicPr>
          <p:nvPr/>
        </p:nvPicPr>
        <p:blipFill>
          <a:blip cstate="print" r:embed="rId3">
            <a:lum contrast="30000"/>
          </a:blip>
          <a:srcRect b="186" l="58" r="313" t="147"/>
          <a:stretch>
            <a:fillRect/>
          </a:stretch>
        </p:blipFill>
        <p:spPr bwMode="auto">
          <a:xfrm>
            <a:off x="1142976" y="285728"/>
            <a:ext cx="2143140" cy="3011509"/>
          </a:xfrm>
          <a:prstGeom prst="rect">
            <a:avLst/>
          </a:prstGeom>
          <a:noFill/>
        </p:spPr>
      </p:pic>
      <p:sp>
        <p:nvSpPr>
          <p:cNvPr id="6148" name="Rectangle 4"/>
          <p:cNvSpPr>
            <a:spLocks noChangeArrowheads="1"/>
          </p:cNvSpPr>
          <p:nvPr/>
        </p:nvSpPr>
        <p:spPr bwMode="auto">
          <a:xfrm>
            <a:off x="3786182" y="214290"/>
            <a:ext cx="5214974" cy="738664"/>
          </a:xfrm>
          <a:prstGeom prst="rect">
            <a:avLst/>
          </a:prstGeom>
          <a:noFill/>
          <a:ln w="9525">
            <a:noFill/>
            <a:miter lim="800000"/>
            <a:headEnd/>
            <a:tailEnd/>
          </a:ln>
          <a:effectLst/>
        </p:spPr>
        <p:txBody>
          <a:bodyPr anchor="ctr" anchorCtr="0" bIns="45720" compatLnSpc="1" lIns="91440" numCol="1" rIns="91440" tIns="45720" vert="horz" wrap="square">
            <a:prstTxWarp prst="textNoShape">
              <a:avLst/>
            </a:prstTxWarp>
            <a:spAutoFit/>
          </a:bodyPr>
          <a:lstStyle/>
          <a:p>
            <a:pPr algn="just" defTabSz="914400" eaLnBrk="1" fontAlgn="base" hangingPunct="1" indent="0" latinLnBrk="0" lvl="0" marL="0" marR="0" rtl="0">
              <a:lnSpc>
                <a:spcPct val="100000"/>
              </a:lnSpc>
              <a:spcBef>
                <a:spcPct val="0"/>
              </a:spcBef>
              <a:spcAft>
                <a:spcPct val="0"/>
              </a:spcAft>
              <a:buClrTx/>
              <a:buSzTx/>
              <a:buFontTx/>
              <a:buNone/>
              <a:tabLst/>
            </a:pPr>
            <a:r>
              <a:rPr b="1" baseline="0" cap="none" dirty="0" i="0" kumimoji="0" lang="ru-RU" normalizeH="0" strike="noStrike" sz="2400" u="none">
                <a:ln>
                  <a:noFill/>
                </a:ln>
                <a:solidFill>
                  <a:srgbClr val="FF0000"/>
                </a:solidFill>
                <a:effectLst/>
                <a:latin charset="0" pitchFamily="18" typeface="Times New Roman"/>
                <a:ea charset="0" pitchFamily="18" typeface="Times New Roman"/>
                <a:cs charset="0" pitchFamily="18" typeface="Times New Roman"/>
              </a:rPr>
              <a:t>       </a:t>
            </a:r>
            <a:r>
              <a:rPr b="1" baseline="0" cap="none" dirty="0" err="1" i="0" kumimoji="0" lang="ru-RU" normalizeH="0" strike="noStrike" sz="2400" u="none">
                <a:ln>
                  <a:noFill/>
                </a:ln>
                <a:solidFill>
                  <a:srgbClr val="FF0000"/>
                </a:solidFill>
                <a:effectLst/>
                <a:latin charset="0" pitchFamily="18" typeface="Times New Roman"/>
                <a:ea charset="0" pitchFamily="18" typeface="Times New Roman"/>
                <a:cs charset="0" pitchFamily="18" typeface="Times New Roman"/>
              </a:rPr>
              <a:t>Крохалёв</a:t>
            </a:r>
            <a:r>
              <a:rPr b="1" baseline="0" cap="none" dirty="0" i="0" kumimoji="0" lang="ru-RU" normalizeH="0" strike="noStrike" sz="2400" u="none">
                <a:ln>
                  <a:noFill/>
                </a:ln>
                <a:solidFill>
                  <a:srgbClr val="FF0000"/>
                </a:solidFill>
                <a:effectLst/>
                <a:latin charset="0" pitchFamily="18" typeface="Times New Roman"/>
                <a:ea charset="0" pitchFamily="18" typeface="Times New Roman"/>
                <a:cs charset="0" pitchFamily="18" typeface="Times New Roman"/>
              </a:rPr>
              <a:t> Петр Ильич</a:t>
            </a:r>
          </a:p>
          <a:p>
            <a:pPr algn="just" defTabSz="914400" eaLnBrk="1" fontAlgn="base" hangingPunct="1" indent="0" latinLnBrk="0" lvl="0" marL="0" marR="0" rtl="0">
              <a:lnSpc>
                <a:spcPct val="100000"/>
              </a:lnSpc>
              <a:spcBef>
                <a:spcPct val="0"/>
              </a:spcBef>
              <a:spcAft>
                <a:spcPct val="0"/>
              </a:spcAft>
              <a:buClrTx/>
              <a:buSzTx/>
              <a:buFontTx/>
              <a:buNone/>
              <a:tabLst/>
            </a:pPr>
            <a:endParaRPr b="0" baseline="0" cap="none" dirty="0" i="0" kumimoji="0" lang="ru-RU" normalizeH="0" strike="noStrike" sz="1800" u="none">
              <a:ln>
                <a:noFill/>
              </a:ln>
              <a:solidFill>
                <a:schemeClr val="tx1"/>
              </a:solidFill>
              <a:effectLst/>
              <a:latin charset="0" pitchFamily="34" typeface="Arial"/>
              <a:cs charset="0" pitchFamily="34" typeface="Arial"/>
            </a:endParaRPr>
          </a:p>
        </p:txBody>
      </p:sp>
      <p:sp>
        <p:nvSpPr>
          <p:cNvPr id="6149" name="Rectangle 5"/>
          <p:cNvSpPr>
            <a:spLocks noChangeArrowheads="1"/>
          </p:cNvSpPr>
          <p:nvPr/>
        </p:nvSpPr>
        <p:spPr bwMode="auto">
          <a:xfrm>
            <a:off x="3643306" y="714356"/>
            <a:ext cx="5072098" cy="5062924"/>
          </a:xfrm>
          <a:prstGeom prst="rect">
            <a:avLst/>
          </a:prstGeom>
          <a:noFill/>
          <a:ln w="9525">
            <a:noFill/>
            <a:miter lim="800000"/>
            <a:headEnd/>
            <a:tailEnd/>
          </a:ln>
          <a:effectLst/>
        </p:spPr>
        <p:txBody>
          <a:bodyPr anchor="ctr" anchorCtr="0" bIns="45720" compatLnSpc="1" lIns="91440" numCol="1" rIns="91440" tIns="45720" vert="horz" wrap="square">
            <a:prstTxWarp prst="textNoShape">
              <a:avLst/>
            </a:prstTxWarp>
            <a:spAutoFit/>
          </a:bodyPr>
          <a:lstStyle/>
          <a:p>
            <a:pPr algn="just" defTabSz="914400" eaLnBrk="1" fontAlgn="base" hangingPunct="1" indent="0" latinLnBrk="0" lvl="0" marL="0" marR="0" rtl="0">
              <a:lnSpc>
                <a:spcPct val="100000"/>
              </a:lnSpc>
              <a:spcBef>
                <a:spcPct val="0"/>
              </a:spcBef>
              <a:spcAft>
                <a:spcPct val="0"/>
              </a:spcAft>
              <a:buClrTx/>
              <a:buSzTx/>
              <a:buFontTx/>
              <a:buNone/>
              <a:tabLst/>
            </a:pPr>
            <a:r>
              <a:rPr b="0" baseline="0" cap="none" dirty="0" i="0" kumimoji="0" lang="ru-RU" normalizeH="0" strike="noStrike" sz="1700" u="none">
                <a:ln>
                  <a:noFill/>
                </a:ln>
                <a:solidFill>
                  <a:schemeClr val="tx1"/>
                </a:solidFill>
                <a:effectLst/>
                <a:ea charset="0" pitchFamily="18" typeface="Times New Roman"/>
                <a:cs charset="0" pitchFamily="34" typeface="Arial"/>
              </a:rPr>
              <a:t>     Родился в 1925 году, трудовую деятельность начал в 1940 году, а в 1943 был призван в армию.</a:t>
            </a:r>
            <a:endParaRPr b="0" baseline="0" cap="none" dirty="0" i="0" kumimoji="0" lang="ru-RU" normalizeH="0" strike="noStrike" sz="1700" u="none">
              <a:ln>
                <a:noFill/>
              </a:ln>
              <a:solidFill>
                <a:schemeClr val="tx1"/>
              </a:solidFill>
              <a:effectLst/>
              <a:cs charset="0" pitchFamily="34" typeface="Arial"/>
            </a:endParaRPr>
          </a:p>
          <a:p>
            <a:pPr algn="just" defTabSz="914400" eaLnBrk="0" fontAlgn="base" hangingPunct="0" indent="0" latinLnBrk="0" lvl="0" marL="0" marR="0" rtl="0">
              <a:lnSpc>
                <a:spcPct val="100000"/>
              </a:lnSpc>
              <a:spcBef>
                <a:spcPct val="0"/>
              </a:spcBef>
              <a:spcAft>
                <a:spcPct val="0"/>
              </a:spcAft>
              <a:buClrTx/>
              <a:buSzTx/>
              <a:buFontTx/>
              <a:buNone/>
              <a:tabLst/>
            </a:pPr>
            <a:r>
              <a:rPr b="0" baseline="0" cap="none" dirty="0" i="0" kumimoji="0" lang="ru-RU" normalizeH="0" strike="noStrike" sz="1700" u="none">
                <a:ln>
                  <a:noFill/>
                </a:ln>
                <a:solidFill>
                  <a:schemeClr val="tx1"/>
                </a:solidFill>
                <a:effectLst/>
                <a:ea charset="0" pitchFamily="18" typeface="Times New Roman"/>
                <a:cs charset="0" pitchFamily="34" typeface="Arial"/>
              </a:rPr>
              <a:t>Сначала учился в полковой школе младших командиров в Ачинске, затем военно-пехотное училище г. Томска. С августа  1943 года участвовал в боях на фронте в составе 77 </a:t>
            </a:r>
            <a:r>
              <a:rPr b="0" baseline="0" cap="none" dirty="0" err="1" i="0" kumimoji="0" lang="ru-RU" normalizeH="0" strike="noStrike" sz="1700" u="none">
                <a:ln>
                  <a:noFill/>
                </a:ln>
                <a:solidFill>
                  <a:schemeClr val="tx1"/>
                </a:solidFill>
                <a:effectLst/>
                <a:ea charset="0" pitchFamily="18" typeface="Times New Roman"/>
                <a:cs charset="0" pitchFamily="34" typeface="Arial"/>
              </a:rPr>
              <a:t>гвардейско-черниговской</a:t>
            </a:r>
            <a:r>
              <a:rPr b="0" baseline="0" cap="none" dirty="0" i="0" kumimoji="0" lang="ru-RU" normalizeH="0" strike="noStrike" sz="1700" u="none">
                <a:ln>
                  <a:noFill/>
                </a:ln>
                <a:solidFill>
                  <a:schemeClr val="tx1"/>
                </a:solidFill>
                <a:effectLst/>
                <a:ea charset="0" pitchFamily="18" typeface="Times New Roman"/>
                <a:cs charset="0" pitchFamily="34" typeface="Arial"/>
              </a:rPr>
              <a:t> стрелковой дивизии во взводе связи, где был телефонистом. На трёх участках форсировал реку Днепр. В этом же году был ранен под станцией Калинковичи в Белоруссии.</a:t>
            </a:r>
            <a:endParaRPr b="0" baseline="0" cap="none" dirty="0" i="0" kumimoji="0" lang="ru-RU" normalizeH="0" strike="noStrike" sz="1700" u="none">
              <a:ln>
                <a:noFill/>
              </a:ln>
              <a:solidFill>
                <a:schemeClr val="tx1"/>
              </a:solidFill>
              <a:effectLst/>
              <a:cs charset="0" pitchFamily="34" typeface="Arial"/>
            </a:endParaRPr>
          </a:p>
          <a:p>
            <a:pPr algn="just" defTabSz="914400" eaLnBrk="0" fontAlgn="base" hangingPunct="0" indent="0" latinLnBrk="0" lvl="0" marL="0" marR="0" rtl="0">
              <a:lnSpc>
                <a:spcPct val="100000"/>
              </a:lnSpc>
              <a:spcBef>
                <a:spcPct val="0"/>
              </a:spcBef>
              <a:spcAft>
                <a:spcPct val="0"/>
              </a:spcAft>
              <a:buClrTx/>
              <a:buSzTx/>
              <a:buFontTx/>
              <a:buNone/>
              <a:tabLst/>
            </a:pPr>
            <a:r>
              <a:rPr b="0" baseline="0" cap="none" dirty="0" i="0" kumimoji="0" lang="ru-RU" normalizeH="0" strike="noStrike" sz="1700" u="none">
                <a:ln>
                  <a:noFill/>
                </a:ln>
                <a:solidFill>
                  <a:schemeClr val="tx1"/>
                </a:solidFill>
                <a:effectLst/>
                <a:ea charset="0" pitchFamily="18" typeface="Times New Roman"/>
                <a:cs charset="0" pitchFamily="34" typeface="Arial"/>
              </a:rPr>
              <a:t>Лечился в госпиталях Брянска, Тамбова и Тбилиси почти год. Из армии демобилизовался в августе 1944 года. По прибытии домой, на второй день пошёл на работу. На пенсию вышел в 1986 году, трудовой стаж 45 лет.</a:t>
            </a:r>
            <a:endParaRPr b="0" baseline="0" cap="none" dirty="0" i="0" kumimoji="0" lang="ru-RU" normalizeH="0" strike="noStrike" sz="1700" u="none">
              <a:ln>
                <a:noFill/>
              </a:ln>
              <a:solidFill>
                <a:schemeClr val="tx1"/>
              </a:solidFill>
              <a:effectLst/>
              <a:cs charset="0" pitchFamily="34" typeface="Arial"/>
            </a:endParaRPr>
          </a:p>
          <a:p>
            <a:pPr algn="just" defTabSz="914400" eaLnBrk="0" fontAlgn="base" hangingPunct="0" indent="0" latinLnBrk="0" lvl="0" marL="0" marR="0" rtl="0">
              <a:lnSpc>
                <a:spcPct val="100000"/>
              </a:lnSpc>
              <a:spcBef>
                <a:spcPct val="0"/>
              </a:spcBef>
              <a:spcAft>
                <a:spcPct val="0"/>
              </a:spcAft>
              <a:buClrTx/>
              <a:buSzTx/>
              <a:buFontTx/>
              <a:buNone/>
              <a:tabLst/>
            </a:pPr>
            <a:r>
              <a:rPr b="0" baseline="0" cap="none" dirty="0" i="0" kumimoji="0" lang="ru-RU" normalizeH="0" strike="noStrike" sz="1700" u="none">
                <a:ln>
                  <a:noFill/>
                </a:ln>
                <a:solidFill>
                  <a:schemeClr val="tx1"/>
                </a:solidFill>
                <a:effectLst/>
                <a:ea charset="0" pitchFamily="18" typeface="Times New Roman"/>
                <a:cs charset="0" pitchFamily="34" typeface="Arial"/>
              </a:rPr>
              <a:t>Имеет правительственные награды: орден «Отечественной войны 1 степени», орден «Октябрьской революции», медаль «За отвагу», медаль «За Победу 1941-1945 годы» и другие.</a:t>
            </a:r>
            <a:endParaRPr b="0" baseline="0" cap="none" dirty="0" i="0" kumimoji="0" lang="ru-RU" normalizeH="0" strike="noStrike" sz="1700" u="none">
              <a:ln>
                <a:noFill/>
              </a:ln>
              <a:solidFill>
                <a:schemeClr val="tx1"/>
              </a:solidFill>
              <a:effectLst/>
              <a:cs charset="0" pitchFamily="34" typeface="Arial"/>
            </a:endParaR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PICT1331" id="5121" name="Picture 1"/>
          <p:cNvPicPr>
            <a:picLocks noChangeArrowheads="1" noChangeAspect="1"/>
          </p:cNvPicPr>
          <p:nvPr/>
        </p:nvPicPr>
        <p:blipFill>
          <a:blip cstate="print" r:embed="rId3"/>
          <a:srcRect b="189" l="253" r="189"/>
          <a:stretch>
            <a:fillRect/>
          </a:stretch>
        </p:blipFill>
        <p:spPr bwMode="auto">
          <a:xfrm>
            <a:off x="1214414" y="285728"/>
            <a:ext cx="2129112" cy="3071834"/>
          </a:xfrm>
          <a:prstGeom prst="rect">
            <a:avLst/>
          </a:prstGeom>
          <a:noFill/>
          <a:ln w="9525">
            <a:noFill/>
            <a:miter lim="800000"/>
            <a:headEnd/>
            <a:tailEnd/>
          </a:ln>
        </p:spPr>
      </p:pic>
      <p:sp>
        <p:nvSpPr>
          <p:cNvPr id="6" name="Прямоугольник 5"/>
          <p:cNvSpPr/>
          <p:nvPr/>
        </p:nvSpPr>
        <p:spPr>
          <a:xfrm>
            <a:off x="3714744" y="214290"/>
            <a:ext cx="5253233" cy="461665"/>
          </a:xfrm>
          <a:prstGeom prst="rect">
            <a:avLst/>
          </a:prstGeom>
        </p:spPr>
        <p:txBody>
          <a:bodyPr wrap="none">
            <a:spAutoFit/>
          </a:bodyPr>
          <a:lstStyle/>
          <a:p>
            <a:r>
              <a:rPr b="1" dirty="0" lang="ru-RU" sz="2400">
                <a:solidFill>
                  <a:srgbClr val="FF0000"/>
                </a:solidFill>
                <a:latin charset="0" pitchFamily="18" typeface="Times New Roman"/>
                <a:cs charset="0" pitchFamily="18" typeface="Times New Roman"/>
              </a:rPr>
              <a:t>  Розенталь Мартын Илларионович</a:t>
            </a:r>
            <a:r>
              <a:rPr dirty="0" lang="ru-RU" sz="2400">
                <a:solidFill>
                  <a:srgbClr val="FF0000"/>
                </a:solidFill>
                <a:latin charset="0" pitchFamily="18" typeface="Times New Roman"/>
                <a:cs charset="0" pitchFamily="18" typeface="Times New Roman"/>
              </a:rPr>
              <a:t> </a:t>
            </a:r>
          </a:p>
        </p:txBody>
      </p:sp>
      <p:sp>
        <p:nvSpPr>
          <p:cNvPr id="7" name="Прямоугольник 6"/>
          <p:cNvSpPr/>
          <p:nvPr/>
        </p:nvSpPr>
        <p:spPr>
          <a:xfrm>
            <a:off x="3571868" y="785794"/>
            <a:ext cx="5357850" cy="2446824"/>
          </a:xfrm>
          <a:prstGeom prst="rect">
            <a:avLst/>
          </a:prstGeom>
        </p:spPr>
        <p:txBody>
          <a:bodyPr wrap="square">
            <a:spAutoFit/>
          </a:bodyPr>
          <a:lstStyle/>
          <a:p>
            <a:pPr algn="just"/>
            <a:r>
              <a:rPr dirty="0" lang="ru-RU" sz="1700"/>
              <a:t>    Родился 21 декабря 1921 года в Шушенском районе. Был призван в действующую армию 5 сентября 1940 года в г. Ленинград. С первых дней войны он воевал в сапёрных войсках и всю войну наводил мосты на переправах. Войну закончил в Берлине. Мартын Илларионович награждён медалью «За отвагу» и орденом «Красной звезды», медалями «За оборону Москвы» и «Взятие Берлина».</a:t>
            </a:r>
          </a:p>
          <a:p>
            <a:pPr algn="just"/>
            <a:r>
              <a:rPr dirty="0" lang="ru-RU" sz="1700"/>
              <a:t>После войны работал скотником в селе Казанцево.</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anchor="ctr" anchorCtr="0" bIns="45720" compatLnSpc="1" lIns="91440" numCol="1" rIns="91440" tIns="45720" vert="horz" wrap="none">
            <a:prstTxWarp prst="textNoShape">
              <a:avLst/>
            </a:prstTxWarp>
            <a:spAutoFit/>
          </a:bodyPr>
          <a:lstStyle/>
          <a:p>
            <a:endParaRPr lang="ru-RU"/>
          </a:p>
        </p:txBody>
      </p:sp>
      <p:pic>
        <p:nvPicPr>
          <p:cNvPr descr="PICT1086" id="4097" name="Picture 1"/>
          <p:cNvPicPr>
            <a:picLocks noChangeArrowheads="1" noChangeAspect="1"/>
          </p:cNvPicPr>
          <p:nvPr/>
        </p:nvPicPr>
        <p:blipFill>
          <a:blip cstate="print" r:embed="rId3"/>
          <a:srcRect b="88" l="196" r="185" t="114"/>
          <a:stretch>
            <a:fillRect/>
          </a:stretch>
        </p:blipFill>
        <p:spPr bwMode="auto">
          <a:xfrm>
            <a:off x="1214414" y="285728"/>
            <a:ext cx="2214578" cy="2990846"/>
          </a:xfrm>
          <a:prstGeom prst="rect">
            <a:avLst/>
          </a:prstGeom>
          <a:noFill/>
        </p:spPr>
      </p:pic>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anchor="ctr" anchorCtr="0" bIns="45720" compatLnSpc="1" lIns="91440" numCol="1" rIns="91440" tIns="45720" vert="horz" wrap="none">
            <a:prstTxWarp prst="textNoShape">
              <a:avLst/>
            </a:prstTxWarp>
            <a:spAutoFit/>
          </a:bodyPr>
          <a:lstStyle/>
          <a:p>
            <a:endParaRPr lang="ru-RU"/>
          </a:p>
        </p:txBody>
      </p:sp>
      <p:sp>
        <p:nvSpPr>
          <p:cNvPr id="9" name="Прямоугольник 8"/>
          <p:cNvSpPr/>
          <p:nvPr/>
        </p:nvSpPr>
        <p:spPr>
          <a:xfrm>
            <a:off x="4357686" y="285728"/>
            <a:ext cx="4177619" cy="461665"/>
          </a:xfrm>
          <a:prstGeom prst="rect">
            <a:avLst/>
          </a:prstGeom>
        </p:spPr>
        <p:txBody>
          <a:bodyPr wrap="none">
            <a:spAutoFit/>
          </a:bodyPr>
          <a:lstStyle/>
          <a:p>
            <a:r>
              <a:rPr b="1" dirty="0" err="1" lang="ru-RU" sz="2400">
                <a:solidFill>
                  <a:srgbClr val="FF0000"/>
                </a:solidFill>
                <a:latin charset="0" pitchFamily="18" typeface="Times New Roman"/>
                <a:cs charset="0" pitchFamily="18" typeface="Times New Roman"/>
              </a:rPr>
              <a:t>Килин</a:t>
            </a:r>
            <a:r>
              <a:rPr b="1" dirty="0" lang="ru-RU" sz="2400">
                <a:solidFill>
                  <a:srgbClr val="FF0000"/>
                </a:solidFill>
                <a:latin charset="0" pitchFamily="18" typeface="Times New Roman"/>
                <a:cs charset="0" pitchFamily="18" typeface="Times New Roman"/>
              </a:rPr>
              <a:t> Дмитрий Семёнович</a:t>
            </a:r>
            <a:r>
              <a:rPr dirty="0" lang="ru-RU" sz="2400">
                <a:solidFill>
                  <a:srgbClr val="FF0000"/>
                </a:solidFill>
                <a:latin charset="0" pitchFamily="18" typeface="Times New Roman"/>
                <a:cs charset="0" pitchFamily="18" typeface="Times New Roman"/>
              </a:rPr>
              <a:t> </a:t>
            </a:r>
          </a:p>
        </p:txBody>
      </p:sp>
      <p:sp>
        <p:nvSpPr>
          <p:cNvPr id="4103" name="Rectangle 7"/>
          <p:cNvSpPr>
            <a:spLocks noChangeArrowheads="1"/>
          </p:cNvSpPr>
          <p:nvPr/>
        </p:nvSpPr>
        <p:spPr bwMode="auto">
          <a:xfrm>
            <a:off x="3714744" y="928670"/>
            <a:ext cx="5072066" cy="2708434"/>
          </a:xfrm>
          <a:prstGeom prst="rect">
            <a:avLst/>
          </a:prstGeom>
          <a:noFill/>
          <a:ln w="9525">
            <a:noFill/>
            <a:miter lim="800000"/>
            <a:headEnd/>
            <a:tailEnd/>
          </a:ln>
          <a:effectLst/>
        </p:spPr>
        <p:txBody>
          <a:bodyPr anchor="ctr" anchorCtr="0" bIns="45720" compatLnSpc="1" lIns="91440" numCol="1" rIns="91440" tIns="45720" vert="horz" wrap="square">
            <a:prstTxWarp prst="textNoShape">
              <a:avLst/>
            </a:prstTxWarp>
            <a:spAutoFit/>
          </a:bodyPr>
          <a:lstStyle/>
          <a:p>
            <a:pPr algn="just" defTabSz="914400" eaLnBrk="1" fontAlgn="base" hangingPunct="1" indent="0" latinLnBrk="0" lvl="0" marL="0" marR="0" rtl="0">
              <a:lnSpc>
                <a:spcPct val="100000"/>
              </a:lnSpc>
              <a:spcBef>
                <a:spcPct val="0"/>
              </a:spcBef>
              <a:spcAft>
                <a:spcPct val="0"/>
              </a:spcAft>
              <a:buClrTx/>
              <a:buSzTx/>
              <a:buFontTx/>
              <a:buNone/>
              <a:tabLst/>
            </a:pPr>
            <a:r>
              <a:rPr b="0" baseline="0" cap="none" dirty="0" i="0" kumimoji="0" lang="ru-RU" normalizeH="0" strike="noStrike" sz="1700" u="none">
                <a:ln>
                  <a:noFill/>
                </a:ln>
                <a:solidFill>
                  <a:schemeClr val="tx1"/>
                </a:solidFill>
                <a:effectLst/>
                <a:ea charset="0" pitchFamily="18" typeface="Times New Roman"/>
                <a:cs charset="0" pitchFamily="34" typeface="Arial"/>
              </a:rPr>
              <a:t>      Родился в 1926 году в селе Медведевка Тувинской республики. В армию призван 18 марта 1944 года в Челябинскую авиашколу. С мая по ноябрь 1944 года служил в стрелковом полку № 742 – стрелком. До августа 1946 года служил в Челябинске, участвовал в марш – броске под Куйбышевом. В ноябре 1946 года комиссовали. Работал столяром, плотником,  животноводом в Тыве. В декабре 2009 года переехал с семьёй в с. Казанцево. </a:t>
            </a:r>
            <a:endParaRPr b="0" baseline="0" cap="none" dirty="0" i="0" kumimoji="0" lang="ru-RU" normalizeH="0" strike="noStrike" sz="1700" u="none">
              <a:ln>
                <a:noFill/>
              </a:ln>
              <a:solidFill>
                <a:schemeClr val="tx1"/>
              </a:solidFill>
              <a:effectLst/>
              <a:cs charset="0" pitchFamily="34" typeface="Arial"/>
            </a:endParaRP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sp>
        <p:nvSpPr>
          <p:cNvPr id="3" name="Прямоугольник 2"/>
          <p:cNvSpPr/>
          <p:nvPr/>
        </p:nvSpPr>
        <p:spPr>
          <a:xfrm>
            <a:off x="3491880" y="260648"/>
            <a:ext cx="5400600" cy="5232202"/>
          </a:xfrm>
          <a:prstGeom prst="rect">
            <a:avLst/>
          </a:prstGeom>
        </p:spPr>
        <p:txBody>
          <a:bodyPr wrap="square">
            <a:spAutoFit/>
          </a:bodyPr>
          <a:lstStyle/>
          <a:p>
            <a:pPr algn="ctr"/>
            <a:r>
              <a:rPr b="1" dirty="0" lang="ru-RU" sz="2800">
                <a:solidFill>
                  <a:srgbClr val="FF0000"/>
                </a:solidFill>
                <a:latin charset="0" pitchFamily="18" typeface="Times New Roman"/>
                <a:cs charset="0" pitchFamily="18" typeface="Times New Roman"/>
              </a:rPr>
              <a:t>Зубцов Константин Васильевич.</a:t>
            </a:r>
          </a:p>
          <a:p>
            <a:pPr algn="ctr"/>
            <a:endParaRPr dirty="0" lang="ru-RU">
              <a:solidFill>
                <a:srgbClr val="FF0000"/>
              </a:solidFill>
            </a:endParaRPr>
          </a:p>
          <a:p>
            <a:pPr algn="just"/>
            <a:r>
              <a:rPr dirty="0" lang="ru-RU"/>
              <a:t>    Родился 2 июля 1912 года в Шушенском. В 1927 году переехал в с. Казанцево. В 1941 году призвали в Армию. Попал на восток, а в июне 1942г. был направлен на запад под Сталинград. Служил связистом под Сталинградом до полного разгрома вражеской группировки. Затем Орловско-Курская дуга. После Курской дуги пошли вперед на Днепр. Форсировав Днепр часть стала освобождать правобережную Украину. При форсировании Днепра был контужен, излечивался в медсанбате своей части, потом опять в строй. </a:t>
            </a:r>
            <a:r>
              <a:rPr dirty="0" err="1" lang="ru-RU"/>
              <a:t>Румыния-Яссе-Кишиневская</a:t>
            </a:r>
            <a:r>
              <a:rPr dirty="0" lang="ru-RU"/>
              <a:t> группировка, Венгрия, Австрия, Польша. Войну закончил в Чехословакии в городе Прага. Демобилизовался в октябре 1945 года. Был награжден медалью «За отвагу» и «За взятие города Сталинграда». </a:t>
            </a:r>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anchor="ctr" anchorCtr="0" bIns="45720" compatLnSpc="1" lIns="91440" numCol="1" rIns="91440" tIns="45720" vert="horz" wrap="none">
            <a:prstTxWarp prst="textNoShape">
              <a:avLst/>
            </a:prstTxWarp>
            <a:spAutoFit/>
          </a:bodyPr>
          <a:lstStyle/>
          <a:p>
            <a:endParaRPr lang="ru-RU"/>
          </a:p>
        </p:txBody>
      </p:sp>
      <p:pic>
        <p:nvPicPr>
          <p:cNvPr descr="C:\Users\Оюшка\Desktop\СКАНЫ\2020-05-03\Изображение.JPG" id="6" name="Рисунок 5"/>
          <p:cNvPicPr/>
          <p:nvPr/>
        </p:nvPicPr>
        <p:blipFill>
          <a:blip cstate="print" r:embed="rId3"/>
          <a:srcRect b="70" l="66" r="51" t="94"/>
          <a:stretch>
            <a:fillRect/>
          </a:stretch>
        </p:blipFill>
        <p:spPr bwMode="auto">
          <a:xfrm>
            <a:off x="1187624" y="332656"/>
            <a:ext cx="2088232" cy="2880320"/>
          </a:xfrm>
          <a:prstGeom prst="rect">
            <a:avLst/>
          </a:prstGeom>
          <a:noFill/>
          <a:ln w="9525">
            <a:noFill/>
            <a:miter lim="800000"/>
            <a:headEnd/>
            <a:tailEnd/>
          </a:ln>
        </p:spPr>
      </p:pic>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sp>
        <p:nvSpPr>
          <p:cNvPr id="3" name="Прямоугольник 2"/>
          <p:cNvSpPr/>
          <p:nvPr/>
        </p:nvSpPr>
        <p:spPr>
          <a:xfrm>
            <a:off x="3491880" y="0"/>
            <a:ext cx="5472608" cy="5786199"/>
          </a:xfrm>
          <a:prstGeom prst="rect">
            <a:avLst/>
          </a:prstGeom>
        </p:spPr>
        <p:txBody>
          <a:bodyPr wrap="square">
            <a:spAutoFit/>
          </a:bodyPr>
          <a:lstStyle/>
          <a:p>
            <a:pPr algn="ctr"/>
            <a:r>
              <a:rPr b="1" dirty="0" lang="ru-RU" sz="2800">
                <a:solidFill>
                  <a:srgbClr val="FF0000"/>
                </a:solidFill>
                <a:latin charset="0" pitchFamily="18" typeface="Times New Roman"/>
                <a:cs charset="0" pitchFamily="18" typeface="Times New Roman"/>
              </a:rPr>
              <a:t>Шутов Иван Евгеньевич</a:t>
            </a:r>
          </a:p>
          <a:p>
            <a:pPr algn="ctr"/>
            <a:endParaRPr b="1" dirty="0" lang="ru-RU">
              <a:solidFill>
                <a:srgbClr val="FF0000"/>
              </a:solidFill>
              <a:latin charset="0" pitchFamily="18" typeface="Times New Roman"/>
              <a:cs charset="0" pitchFamily="18" typeface="Times New Roman"/>
            </a:endParaRPr>
          </a:p>
          <a:p>
            <a:pPr algn="just"/>
            <a:r>
              <a:rPr dirty="0" lang="ru-RU"/>
              <a:t>    </a:t>
            </a:r>
            <a:r>
              <a:rPr dirty="0" lang="ru-RU" sz="1700"/>
              <a:t>Родился 1925 году. Был призван в армию 5 марта 1943 года. В бой вступил 14 октября 1943 года. На Украине был ранен под городом Яссы. 3 месяца пробыл в госпитале, затем снова в бой. До госпиталя был пулеметчиком "Максима". После госпиталя разведчик артиллерийской батареи 451 арт. полка. Дошел с боями до границы Германии. В Чехословакии брали город Нем-Брод, с боями дошли до Украины, Молдавии, Бессарабии, Румынии, Венгрии, Австрии. Закончил войну в Чехословакии. Но и после войны пришлось еще служить в Болгарии. В 1948 году демобилизовался домой. Награды: Орден «Отечественной войны </a:t>
            </a:r>
            <a:r>
              <a:rPr dirty="0" err="1" lang="ru-RU" sz="1700"/>
              <a:t>l</a:t>
            </a:r>
            <a:r>
              <a:rPr dirty="0" lang="ru-RU" sz="1700"/>
              <a:t> степени», Медаль «За отвагу», Медаль "За взятие Будапешта" и ряд других медалей. 14 благодарностей от Верховного Главнокомандующего Советского Союза Сталина, за форсирование рек и взятие крупных населенных пунктов и коммуникации железнодорожных станций и других сильных оборонительных сооружений немцев.</a:t>
            </a:r>
          </a:p>
        </p:txBody>
      </p:sp>
      <p:pic>
        <p:nvPicPr>
          <p:cNvPr descr="C:\Users\Оюшка\Desktop\СКАНЫ\2020-05-03\Изображение0001.JPG" id="4" name="Рисунок 3"/>
          <p:cNvPicPr/>
          <p:nvPr/>
        </p:nvPicPr>
        <p:blipFill>
          <a:blip cstate="print" r:embed="rId3"/>
          <a:srcRect b="111" l="119" r="111" t="83"/>
          <a:stretch>
            <a:fillRect/>
          </a:stretch>
        </p:blipFill>
        <p:spPr bwMode="auto">
          <a:xfrm>
            <a:off x="1115616" y="260648"/>
            <a:ext cx="2232248" cy="3024336"/>
          </a:xfrm>
          <a:prstGeom prst="rect">
            <a:avLst/>
          </a:prstGeom>
          <a:noFill/>
          <a:ln w="9525">
            <a:noFill/>
            <a:miter lim="800000"/>
            <a:headEnd/>
            <a:tailEnd/>
          </a:ln>
        </p:spPr>
      </p:pic>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sp>
        <p:nvSpPr>
          <p:cNvPr id="3" name="Прямоугольник 2"/>
          <p:cNvSpPr/>
          <p:nvPr/>
        </p:nvSpPr>
        <p:spPr>
          <a:xfrm>
            <a:off x="3563888" y="188640"/>
            <a:ext cx="5328592" cy="4555093"/>
          </a:xfrm>
          <a:prstGeom prst="rect">
            <a:avLst/>
          </a:prstGeom>
        </p:spPr>
        <p:txBody>
          <a:bodyPr wrap="square">
            <a:spAutoFit/>
          </a:bodyPr>
          <a:lstStyle/>
          <a:p>
            <a:pPr algn="ctr"/>
            <a:r>
              <a:rPr b="1" dirty="0" lang="ru-RU" sz="2800">
                <a:solidFill>
                  <a:srgbClr val="FF0000"/>
                </a:solidFill>
                <a:latin charset="0" pitchFamily="18" typeface="Times New Roman"/>
                <a:cs charset="0" pitchFamily="18" typeface="Times New Roman"/>
              </a:rPr>
              <a:t>Балабанов Дмитрий </a:t>
            </a:r>
            <a:r>
              <a:rPr b="1" dirty="0" err="1" lang="ru-RU" sz="2800">
                <a:solidFill>
                  <a:srgbClr val="FF0000"/>
                </a:solidFill>
                <a:latin charset="0" pitchFamily="18" typeface="Times New Roman"/>
                <a:cs charset="0" pitchFamily="18" typeface="Times New Roman"/>
              </a:rPr>
              <a:t>Исакович</a:t>
            </a:r>
            <a:endParaRPr b="1" dirty="0" lang="ru-RU" sz="2800">
              <a:solidFill>
                <a:srgbClr val="FF0000"/>
              </a:solidFill>
              <a:latin charset="0" pitchFamily="18" typeface="Times New Roman"/>
              <a:cs charset="0" pitchFamily="18" typeface="Times New Roman"/>
            </a:endParaRPr>
          </a:p>
          <a:p>
            <a:pPr algn="ctr"/>
            <a:endParaRPr b="1" dirty="0" lang="ru-RU" sz="2800">
              <a:solidFill>
                <a:srgbClr val="FF0000"/>
              </a:solidFill>
              <a:latin charset="0" pitchFamily="18" typeface="Times New Roman"/>
              <a:cs charset="0" pitchFamily="18" typeface="Times New Roman"/>
            </a:endParaRPr>
          </a:p>
          <a:p>
            <a:pPr algn="just"/>
            <a:r>
              <a:rPr dirty="0" lang="ru-RU"/>
              <a:t>   Родился 8 ноября 1922 года. Перед войной закончил 9 классов и 22 июня 1941 года был взят в армию, сначала на курсы связистов. В марте 1942 года отправлен на фронт в состав 49-го гвардейского минометного полка на юго-западный фронт. Участвовал на Северо - Кавказском фронте, в освобождении Крыма, Новороссийска, Кубани Прибалтики, взятии Франкфурта, на реке Одер, взятии Берлина. Имеет награды: Орден "Красной Звезды", две медали "За отвагу", "За освобождение Кавказа", "За взятие Берлина", "За Победу над Германией" все юбилейные. Имеет многочисленные благодарности.</a:t>
            </a:r>
          </a:p>
        </p:txBody>
      </p:sp>
      <p:pic>
        <p:nvPicPr>
          <p:cNvPr descr="D:\документы\ветераны\SAM_2091.JPG" id="4" name="Рисунок 3"/>
          <p:cNvPicPr/>
          <p:nvPr/>
        </p:nvPicPr>
        <p:blipFill>
          <a:blip cstate="print" r:embed="rId3"/>
          <a:srcRect b="93" l="41" r="60" t="139"/>
          <a:stretch>
            <a:fillRect/>
          </a:stretch>
        </p:blipFill>
        <p:spPr bwMode="auto">
          <a:xfrm rot="5400000">
            <a:off x="755576" y="692696"/>
            <a:ext cx="3024337" cy="2160241"/>
          </a:xfrm>
          <a:prstGeom prst="rect">
            <a:avLst/>
          </a:prstGeom>
          <a:noFill/>
          <a:ln w="9525">
            <a:noFill/>
            <a:miter lim="800000"/>
            <a:headEnd/>
            <a:tailEnd/>
          </a:ln>
        </p:spPr>
      </p:pic>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25718"/>
            <a:ext cx="9144000" cy="6858000"/>
          </a:xfrm>
          <a:prstGeom prst="rect">
            <a:avLst/>
          </a:prstGeom>
          <a:noFill/>
        </p:spPr>
      </p:pic>
      <p:sp>
        <p:nvSpPr>
          <p:cNvPr id="6" name="TextBox 5"/>
          <p:cNvSpPr txBox="1"/>
          <p:nvPr/>
        </p:nvSpPr>
        <p:spPr>
          <a:xfrm>
            <a:off x="4065142" y="258060"/>
            <a:ext cx="4361579" cy="461665"/>
          </a:xfrm>
          <a:prstGeom prst="rect">
            <a:avLst/>
          </a:prstGeom>
          <a:noFill/>
        </p:spPr>
        <p:txBody>
          <a:bodyPr rtlCol="0" wrap="none">
            <a:spAutoFit/>
          </a:bodyPr>
          <a:lstStyle/>
          <a:p>
            <a:pPr algn="ctr"/>
            <a:r>
              <a:rPr b="1" dirty="0" lang="ru-RU" sz="2400">
                <a:solidFill>
                  <a:srgbClr val="FF0000"/>
                </a:solidFill>
                <a:latin charset="0" pitchFamily="18" typeface="Times New Roman"/>
                <a:cs charset="0" pitchFamily="18" typeface="Times New Roman"/>
              </a:rPr>
              <a:t>Зырянов Лука Владимирович</a:t>
            </a:r>
          </a:p>
        </p:txBody>
      </p:sp>
      <p:pic>
        <p:nvPicPr>
          <p:cNvPr descr="D:\документы\ветераны\SAM_2184.JPG" id="8" name="Рисунок 7"/>
          <p:cNvPicPr/>
          <p:nvPr/>
        </p:nvPicPr>
        <p:blipFill>
          <a:blip cstate="print" r:embed="rId3"/>
          <a:srcRect/>
          <a:stretch>
            <a:fillRect/>
          </a:stretch>
        </p:blipFill>
        <p:spPr bwMode="auto">
          <a:xfrm rot="5400000">
            <a:off x="863871" y="812645"/>
            <a:ext cx="2807746" cy="2160240"/>
          </a:xfrm>
          <a:prstGeom prst="rect">
            <a:avLst/>
          </a:prstGeom>
          <a:noFill/>
          <a:ln w="9525">
            <a:noFill/>
            <a:miter lim="800000"/>
            <a:headEnd/>
            <a:tailEnd/>
          </a:ln>
        </p:spPr>
      </p:pic>
      <p:sp>
        <p:nvSpPr>
          <p:cNvPr id="2" name="TextBox 1"/>
          <p:cNvSpPr txBox="1"/>
          <p:nvPr/>
        </p:nvSpPr>
        <p:spPr>
          <a:xfrm>
            <a:off x="3635896" y="922796"/>
            <a:ext cx="5220072" cy="2970044"/>
          </a:xfrm>
          <a:prstGeom prst="rect">
            <a:avLst/>
          </a:prstGeom>
          <a:noFill/>
        </p:spPr>
        <p:txBody>
          <a:bodyPr rtlCol="0" wrap="square">
            <a:spAutoFit/>
          </a:bodyPr>
          <a:lstStyle/>
          <a:p>
            <a:pPr algn="just"/>
            <a:r>
              <a:rPr dirty="0" lang="ru-RU" sz="1700"/>
              <a:t>        Родился 28 октября 1914 года в деревне Большая</a:t>
            </a:r>
          </a:p>
          <a:p>
            <a:pPr algn="just"/>
            <a:r>
              <a:rPr dirty="0" err="1" lang="ru-RU" sz="1700"/>
              <a:t>Кеть</a:t>
            </a:r>
            <a:r>
              <a:rPr dirty="0" lang="ru-RU" sz="1700"/>
              <a:t>, Пировского района. В июле  1942 года был мобилизован в армию.  Воевал под городом Ржев. 23 августа 1942 года был ранен.  После излечения в госпитале, окончил Ярославское стрелково-минометное училище. А с ноября 1944 года  уже в звании младшего лейтенанта продолжил воевать в 33 стрелковой дивизии, 845-го стрелкового полка на втором Украинском фронте. Командовал артиллерийской батареей, получил фронтовые награды.</a:t>
            </a:r>
          </a:p>
        </p:txBody>
      </p:sp>
    </p:spTree>
    <p:extLst>
      <p:ext uri="{BB962C8B-B14F-4D97-AF65-F5344CB8AC3E}">
        <p14:creationId xmlns:p14="http://schemas.microsoft.com/office/powerpoint/2010/main" val="22058321"/>
      </p:ext>
    </p:extLst>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108520" y="0"/>
            <a:ext cx="9252520" cy="6858000"/>
          </a:xfrm>
          <a:prstGeom prst="rect">
            <a:avLst/>
          </a:prstGeom>
          <a:noFill/>
        </p:spPr>
      </p:pic>
      <p:pic>
        <p:nvPicPr>
          <p:cNvPr id="2" name="Picture 2"/>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4435189" y="692696"/>
            <a:ext cx="399242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id="1027" name="Picture 3"/>
          <p:cNvPicPr>
            <a:picLocks noChangeArrowheads="1" noChangeAspect="1"/>
          </p:cNvPicPr>
          <p:nvPr/>
        </p:nvPicPr>
        <p:blipFill rotWithShape="1">
          <a:blip cstate="print" r:embed="rId4">
            <a:extLst>
              <a:ext uri="{28A0092B-C50C-407E-A947-70E740481C1C}">
                <a14:useLocalDpi xmlns:a14="http://schemas.microsoft.com/office/drawing/2010/main" val="0"/>
              </a:ext>
            </a:extLst>
          </a:blip>
          <a:srcRect b="59" t="56"/>
          <a:stretch/>
        </p:blipFill>
        <p:spPr bwMode="auto">
          <a:xfrm>
            <a:off x="1115616" y="260647"/>
            <a:ext cx="2304256"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3" name="TextBox 2"/>
          <p:cNvSpPr txBox="1"/>
          <p:nvPr/>
        </p:nvSpPr>
        <p:spPr>
          <a:xfrm>
            <a:off x="4251988" y="98505"/>
            <a:ext cx="4358822" cy="461665"/>
          </a:xfrm>
          <a:prstGeom prst="rect">
            <a:avLst/>
          </a:prstGeom>
          <a:noFill/>
        </p:spPr>
        <p:txBody>
          <a:bodyPr rtlCol="0" wrap="none">
            <a:spAutoFit/>
          </a:bodyPr>
          <a:lstStyle/>
          <a:p>
            <a:r>
              <a:rPr b="1" dirty="0" lang="ru-RU" sz="2400">
                <a:solidFill>
                  <a:srgbClr val="FF0000"/>
                </a:solidFill>
                <a:latin charset="0" pitchFamily="18" typeface="Times New Roman"/>
                <a:cs charset="0" pitchFamily="18" typeface="Times New Roman"/>
              </a:rPr>
              <a:t>Мезенцев Степан Васильевич</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8919" y="-144017"/>
            <a:ext cx="9144000" cy="6858000"/>
          </a:xfrm>
          <a:prstGeom prst="rect">
            <a:avLst/>
          </a:prstGeom>
          <a:noFill/>
        </p:spPr>
      </p:pic>
      <p:pic>
        <p:nvPicPr>
          <p:cNvPr descr="C:\Users\Оюшка\Desktop\СКАНЫ\2020-05-03\Изображение0004.JPG" id="3" name="Рисунок 2"/>
          <p:cNvPicPr/>
          <p:nvPr/>
        </p:nvPicPr>
        <p:blipFill>
          <a:blip cstate="print"/>
          <a:srcRect b="37798" l="26454" r="24765" t="4200"/>
          <a:stretch>
            <a:fillRect/>
          </a:stretch>
        </p:blipFill>
        <p:spPr bwMode="auto">
          <a:xfrm>
            <a:off x="1150423" y="282337"/>
            <a:ext cx="1985219" cy="2943975"/>
          </a:xfrm>
          <a:prstGeom prst="rect">
            <a:avLst/>
          </a:prstGeom>
          <a:noFill/>
          <a:ln w="9525">
            <a:noFill/>
            <a:miter lim="800000"/>
            <a:headEnd/>
            <a:tailEnd/>
          </a:ln>
        </p:spPr>
      </p:pic>
      <p:sp>
        <p:nvSpPr>
          <p:cNvPr id="4" name="TextBox 3"/>
          <p:cNvSpPr txBox="1"/>
          <p:nvPr/>
        </p:nvSpPr>
        <p:spPr>
          <a:xfrm>
            <a:off x="4040057" y="168577"/>
            <a:ext cx="4062715" cy="461665"/>
          </a:xfrm>
          <a:prstGeom prst="rect">
            <a:avLst/>
          </a:prstGeom>
          <a:noFill/>
        </p:spPr>
        <p:txBody>
          <a:bodyPr rtlCol="0" wrap="none">
            <a:spAutoFit/>
          </a:bodyPr>
          <a:lstStyle/>
          <a:p>
            <a:pPr algn="ctr"/>
            <a:r>
              <a:rPr b="1" dirty="0" lang="ru-RU" sz="2400">
                <a:solidFill>
                  <a:srgbClr val="FF0000"/>
                </a:solidFill>
                <a:latin charset="0" pitchFamily="18" typeface="Times New Roman"/>
                <a:cs charset="0" pitchFamily="18" typeface="Times New Roman"/>
              </a:rPr>
              <a:t>Морозов Михаил Иванович</a:t>
            </a:r>
          </a:p>
        </p:txBody>
      </p:sp>
      <p:sp>
        <p:nvSpPr>
          <p:cNvPr id="5" name="TextBox 4"/>
          <p:cNvSpPr txBox="1"/>
          <p:nvPr/>
        </p:nvSpPr>
        <p:spPr>
          <a:xfrm>
            <a:off x="3635896" y="1027001"/>
            <a:ext cx="5184576" cy="2200602"/>
          </a:xfrm>
          <a:prstGeom prst="rect">
            <a:avLst/>
          </a:prstGeom>
          <a:noFill/>
        </p:spPr>
        <p:txBody>
          <a:bodyPr rtlCol="0" wrap="square">
            <a:spAutoFit/>
          </a:bodyPr>
          <a:lstStyle/>
          <a:p>
            <a:pPr algn="just"/>
            <a:r>
              <a:rPr dirty="0" lang="ru-RU" sz="1700"/>
              <a:t>    Родился 18 ноября 1920 году в Орловской области. В марте 1941 года был призван в армию. Служил в Бессарабии в 49 танковой бригаде где и захватила война.  Потом перебросили в г. Харьков в танковое училище. Под г. Орёл был ранен осколком в правую руку и плечо.  За боевые заслуги был награжден орденом «Красной Звезды» и медалью «За отвагу».</a:t>
            </a:r>
          </a:p>
          <a:p>
            <a:pPr algn="just"/>
            <a:r>
              <a:rPr dirty="0" lang="ru-RU"/>
              <a:t>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16946" y="28631"/>
            <a:ext cx="9144000" cy="6858000"/>
          </a:xfrm>
          <a:prstGeom prst="rect">
            <a:avLst/>
          </a:prstGeom>
          <a:noFill/>
        </p:spPr>
      </p:pic>
      <p:sp>
        <p:nvSpPr>
          <p:cNvPr id="5" name="TextBox 4"/>
          <p:cNvSpPr txBox="1"/>
          <p:nvPr/>
        </p:nvSpPr>
        <p:spPr>
          <a:xfrm>
            <a:off x="2699792" y="5373216"/>
            <a:ext cx="3816424" cy="584775"/>
          </a:xfrm>
          <a:prstGeom prst="rect">
            <a:avLst/>
          </a:prstGeom>
          <a:noFill/>
        </p:spPr>
        <p:txBody>
          <a:bodyPr rtlCol="0" wrap="square">
            <a:spAutoFit/>
          </a:bodyPr>
          <a:lstStyle/>
          <a:p>
            <a:pPr algn="ctr"/>
            <a:endParaRPr b="1" dirty="0" i="1" lang="ru-RU" sz="1400">
              <a:solidFill>
                <a:srgbClr val="FF0000"/>
              </a:solidFill>
            </a:endParaRPr>
          </a:p>
          <a:p>
            <a:endParaRPr dirty="0" lang="ru-RU"/>
          </a:p>
        </p:txBody>
      </p:sp>
      <p:sp>
        <p:nvSpPr>
          <p:cNvPr id="7" name="Прямоугольник 6"/>
          <p:cNvSpPr/>
          <p:nvPr/>
        </p:nvSpPr>
        <p:spPr>
          <a:xfrm>
            <a:off x="3347864" y="116632"/>
            <a:ext cx="5616624" cy="6494085"/>
          </a:xfrm>
          <a:prstGeom prst="rect">
            <a:avLst/>
          </a:prstGeom>
        </p:spPr>
        <p:txBody>
          <a:bodyPr wrap="square">
            <a:spAutoFit/>
          </a:bodyPr>
          <a:lstStyle/>
          <a:p>
            <a:pPr algn="just" lvl="0"/>
            <a:r>
              <a:rPr dirty="0" lang="ru-RU" sz="1600">
                <a:solidFill>
                  <a:prstClr val="black"/>
                </a:solidFill>
              </a:rPr>
              <a:t>Великая Отечественная война – незаживающая рана в истории нашей страны, которая изменила жизнь каждой семьи. Не будь ее, и погибшие в боях, пропавшие без вести, умершие от ран, от голода, замученные в концлагерях, надорвавшиеся на непосильных работах могли бы жить и радоваться каждому дню, дать жизнь новым поколениям, увидеть, как расцветает и крепнет родная страна. Вместо этого  – четыре огненных военных года, под страшнейшими ударами гитлеровской военной машины, считавшейся непобедимой.</a:t>
            </a:r>
          </a:p>
          <a:p>
            <a:pPr algn="just" lvl="0"/>
            <a:r>
              <a:rPr dirty="0" lang="ru-RU" sz="1600">
                <a:solidFill>
                  <a:prstClr val="black"/>
                </a:solidFill>
              </a:rPr>
              <a:t>Мы никогда не забудем, какой огромной ценой далась Победа.  И 9 мая, и  в  День  памяти  и  скорби – 22 июня, и  в  другие  памятные и победные дни России мы склоняем головы перед миллионами соотечественников,  павших  за свободу  и независимость нашей Родины, проявляем нашу память в добрых делах и поступках. Народ, который  не хранит  свою  историю, обречен на повторение ошибок прошлого!</a:t>
            </a:r>
          </a:p>
          <a:p>
            <a:pPr algn="just" lvl="0"/>
            <a:r>
              <a:rPr dirty="0" lang="ru-RU" sz="1600">
                <a:solidFill>
                  <a:prstClr val="black"/>
                </a:solidFill>
              </a:rPr>
              <a:t>Через десяток лет детям и внукам останутся лишь исторические материалы о людях, свершивших невероятный всенародный подвиг Великой Победы. Смогут ли они рассказать уже своим детям, листая семейный альбом, о том, кто в пилотке со звездочкой на пожелтевшей от времени фотографии  и  чем он знаменит?.. В  наших  силах  поступать    так,  чтобы  память  о   героях    оставалась  навсегда.</a:t>
            </a:r>
          </a:p>
          <a:p>
            <a:pPr lvl="0"/>
            <a:r>
              <a:rPr dirty="0" lang="ru-RU" sz="1600">
                <a:solidFill>
                  <a:prstClr val="black"/>
                </a:solidFill>
              </a:rPr>
              <a:t> </a:t>
            </a:r>
          </a:p>
        </p:txBody>
      </p:sp>
    </p:spTree>
    <p:extLst>
      <p:ext uri="{BB962C8B-B14F-4D97-AF65-F5344CB8AC3E}">
        <p14:creationId xmlns:p14="http://schemas.microsoft.com/office/powerpoint/2010/main" val="639163816"/>
      </p:ext>
    </p:extLst>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Оюшка\Desktop\СКАНЫ\2020-05-03\Изображение0005.JPG" id="3" name="Рисунок 2"/>
          <p:cNvPicPr/>
          <p:nvPr/>
        </p:nvPicPr>
        <p:blipFill>
          <a:blip cstate="print" r:embed="rId3"/>
          <a:srcRect b="40863" l="22766" r="26369" t="1589"/>
          <a:stretch>
            <a:fillRect/>
          </a:stretch>
        </p:blipFill>
        <p:spPr bwMode="auto">
          <a:xfrm>
            <a:off x="1115616" y="298586"/>
            <a:ext cx="2136981" cy="2914389"/>
          </a:xfrm>
          <a:prstGeom prst="rect">
            <a:avLst/>
          </a:prstGeom>
          <a:noFill/>
          <a:ln w="9525">
            <a:noFill/>
            <a:miter lim="800000"/>
            <a:headEnd/>
            <a:tailEnd/>
          </a:ln>
        </p:spPr>
      </p:pic>
      <p:sp>
        <p:nvSpPr>
          <p:cNvPr id="4" name="TextBox 3"/>
          <p:cNvSpPr txBox="1"/>
          <p:nvPr/>
        </p:nvSpPr>
        <p:spPr>
          <a:xfrm>
            <a:off x="3859112" y="298585"/>
            <a:ext cx="4760149" cy="461665"/>
          </a:xfrm>
          <a:prstGeom prst="rect">
            <a:avLst/>
          </a:prstGeom>
          <a:noFill/>
        </p:spPr>
        <p:txBody>
          <a:bodyPr rtlCol="0" wrap="none">
            <a:spAutoFit/>
          </a:bodyPr>
          <a:lstStyle/>
          <a:p>
            <a:pPr algn="ctr"/>
            <a:r>
              <a:rPr b="1" dirty="0" lang="ru-RU" sz="2400">
                <a:solidFill>
                  <a:srgbClr val="FF0000"/>
                </a:solidFill>
                <a:latin charset="0" pitchFamily="18" typeface="Times New Roman"/>
                <a:cs charset="0" pitchFamily="18" typeface="Times New Roman"/>
              </a:rPr>
              <a:t>Мельников Виктор Михайлович</a:t>
            </a:r>
          </a:p>
        </p:txBody>
      </p:sp>
      <p:sp>
        <p:nvSpPr>
          <p:cNvPr id="2" name="TextBox 1"/>
          <p:cNvSpPr txBox="1"/>
          <p:nvPr/>
        </p:nvSpPr>
        <p:spPr>
          <a:xfrm>
            <a:off x="3541356" y="908720"/>
            <a:ext cx="5112568" cy="5847755"/>
          </a:xfrm>
          <a:prstGeom prst="rect">
            <a:avLst/>
          </a:prstGeom>
          <a:noFill/>
        </p:spPr>
        <p:txBody>
          <a:bodyPr rtlCol="0" wrap="square">
            <a:spAutoFit/>
          </a:bodyPr>
          <a:lstStyle/>
          <a:p>
            <a:pPr algn="just"/>
            <a:r>
              <a:rPr dirty="0" lang="ru-RU" sz="1700"/>
              <a:t>         Родился 12 октября 1925 года  в Калининской области. В апреле 1943г.  был призван в армию </a:t>
            </a:r>
            <a:r>
              <a:rPr dirty="0" err="1" lang="ru-RU" sz="1700"/>
              <a:t>Бологовским</a:t>
            </a:r>
            <a:r>
              <a:rPr dirty="0" lang="ru-RU" sz="1700"/>
              <a:t> РВК и направлен в г. Шую Ивановской обл. в минометный батальон, минометную роту рядовым минометчиком. В декабре 1943г. в 163 </a:t>
            </a:r>
            <a:r>
              <a:rPr dirty="0" err="1" lang="ru-RU" sz="1700"/>
              <a:t>Роменско</a:t>
            </a:r>
            <a:r>
              <a:rPr dirty="0" lang="ru-RU" sz="1700"/>
              <a:t>-Киевскую-</a:t>
            </a:r>
            <a:r>
              <a:rPr dirty="0" err="1" lang="ru-RU" sz="1700"/>
              <a:t>Фокшанскую</a:t>
            </a:r>
            <a:r>
              <a:rPr dirty="0" lang="ru-RU" sz="1700"/>
              <a:t> стрелковую дивизию. 8 сентября 1944г. был легко ранен под г. </a:t>
            </a:r>
            <a:r>
              <a:rPr dirty="0" err="1" lang="ru-RU" sz="1700"/>
              <a:t>Турда</a:t>
            </a:r>
            <a:r>
              <a:rPr dirty="0" lang="ru-RU" sz="1700"/>
              <a:t> (</a:t>
            </a:r>
            <a:r>
              <a:rPr dirty="0" err="1" lang="ru-RU" sz="1700"/>
              <a:t>Трансельвания</a:t>
            </a:r>
            <a:r>
              <a:rPr dirty="0" lang="ru-RU" sz="1700"/>
              <a:t>) и находился на излечении во фронтовом госпитале по февраль 1945г.  В мае присвоено звание сержанта, назначен командиром пулеметного отделения. В июле 1945г. в составе  дивизии второго Украинского фронта из Чехословакии был  направлен в Монголию,  Забайкальский фронт.  В сентябре 1945г. в отдельный учебный батальон при 317 стрелковой дивизии в качестве командира пулемётного отделения. Награды: Медали «За отвагу», «За боевые заслуги», «За победу над Германией», орден Отечественной войны.</a:t>
            </a:r>
          </a:p>
          <a:p>
            <a:endParaRPr dirty="0" lang="ru-RU" sz="1700"/>
          </a:p>
          <a:p>
            <a:endParaRPr dirty="0" lang="ru-RU" sz="1700"/>
          </a:p>
          <a:p>
            <a:r>
              <a:rPr dirty="0" lang="ru-RU" sz="1700"/>
              <a:t> </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Оюшка\Desktop\СКАНЫ\2020-05-03\Изображение0007.JPG" id="3" name="Рисунок 2"/>
          <p:cNvPicPr/>
          <p:nvPr/>
        </p:nvPicPr>
        <p:blipFill>
          <a:blip cstate="print" r:embed="rId3"/>
          <a:srcRect b="44" l="62" r="61" t="150"/>
          <a:stretch>
            <a:fillRect/>
          </a:stretch>
        </p:blipFill>
        <p:spPr bwMode="auto">
          <a:xfrm>
            <a:off x="1187624" y="332656"/>
            <a:ext cx="2088232" cy="2952328"/>
          </a:xfrm>
          <a:prstGeom prst="rect">
            <a:avLst/>
          </a:prstGeom>
          <a:noFill/>
          <a:ln w="9525">
            <a:noFill/>
            <a:miter lim="800000"/>
            <a:headEnd/>
            <a:tailEnd/>
          </a:ln>
        </p:spPr>
      </p:pic>
      <p:sp>
        <p:nvSpPr>
          <p:cNvPr id="4" name="TextBox 3"/>
          <p:cNvSpPr txBox="1"/>
          <p:nvPr/>
        </p:nvSpPr>
        <p:spPr>
          <a:xfrm>
            <a:off x="4080477" y="331483"/>
            <a:ext cx="4199739" cy="461665"/>
          </a:xfrm>
          <a:prstGeom prst="rect">
            <a:avLst/>
          </a:prstGeom>
          <a:noFill/>
        </p:spPr>
        <p:txBody>
          <a:bodyPr rtlCol="0" wrap="none">
            <a:spAutoFit/>
          </a:bodyPr>
          <a:lstStyle/>
          <a:p>
            <a:r>
              <a:rPr b="1" dirty="0" err="1" lang="ru-RU" sz="2400">
                <a:solidFill>
                  <a:srgbClr val="FF0000"/>
                </a:solidFill>
                <a:latin charset="0" pitchFamily="18" typeface="Times New Roman"/>
                <a:cs charset="0" pitchFamily="18" typeface="Times New Roman"/>
              </a:rPr>
              <a:t>Матях</a:t>
            </a:r>
            <a:r>
              <a:rPr b="1" dirty="0" lang="ru-RU" sz="2400">
                <a:solidFill>
                  <a:srgbClr val="FF0000"/>
                </a:solidFill>
                <a:latin charset="0" pitchFamily="18" typeface="Times New Roman"/>
                <a:cs charset="0" pitchFamily="18" typeface="Times New Roman"/>
              </a:rPr>
              <a:t> Павел Владимирович</a:t>
            </a:r>
          </a:p>
        </p:txBody>
      </p:sp>
      <p:sp>
        <p:nvSpPr>
          <p:cNvPr id="5" name="TextBox 4"/>
          <p:cNvSpPr txBox="1"/>
          <p:nvPr/>
        </p:nvSpPr>
        <p:spPr>
          <a:xfrm>
            <a:off x="3635896" y="929913"/>
            <a:ext cx="5112567" cy="4801314"/>
          </a:xfrm>
          <a:prstGeom prst="rect">
            <a:avLst/>
          </a:prstGeom>
          <a:noFill/>
        </p:spPr>
        <p:txBody>
          <a:bodyPr rtlCol="0" wrap="square">
            <a:spAutoFit/>
          </a:bodyPr>
          <a:lstStyle/>
          <a:p>
            <a:pPr algn="just"/>
            <a:r>
              <a:rPr dirty="0" lang="ru-RU" sz="1700"/>
              <a:t>         Родился 2 января 1922 года в Приморском крае. 20 августа 1941 года призван в армию Юрьевским Райвоенкоматом. Направлен в г. Матвеев Курган Ростовской области, где прошёл обучение и курс молодого бойца. Затем Закавказье г. Кутаиси Грузинской ССР курсы радистов для артиллерийских частей. 3 декабря 1941г. присвоено  звание старшины и назначен  заместителем политрука.   Участвовал в обороне г. Севастополя. 4 июля 1942 года после тяжелой контузии попал в плен,  пребывал в концлагерях  Польши, Германии, Франции. 25 декабря 1944 года удалось бежать из концлагеря в партизанский отряд. В составе его продолжил борьбу с фашистами до конца войны. Награды: Медаль «За победу над Германией», медаль «За отвагу», медаль «За участие в героической обороне Севастополя», орден Отечественной войны </a:t>
            </a:r>
            <a:r>
              <a:rPr dirty="0" err="1" lang="en-US" sz="1700"/>
              <a:t>ll</a:t>
            </a:r>
            <a:r>
              <a:rPr dirty="0" lang="en-US" sz="1700"/>
              <a:t> </a:t>
            </a:r>
            <a:r>
              <a:rPr dirty="0" lang="ru-RU" sz="1700"/>
              <a:t>степени. </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Оюшка\Desktop\СКАНЫ\2020-05-03\Изображение0008.JPG" id="28674" name="Picture 2"/>
          <p:cNvPicPr>
            <a:picLocks noChangeArrowheads="1" noChangeAspect="1"/>
          </p:cNvPicPr>
          <p:nvPr/>
        </p:nvPicPr>
        <p:blipFill>
          <a:blip cstate="print" r:embed="rId3"/>
          <a:srcRect b="133" l="54" r="200" t="147"/>
          <a:stretch>
            <a:fillRect/>
          </a:stretch>
        </p:blipFill>
        <p:spPr bwMode="auto">
          <a:xfrm>
            <a:off x="993573" y="260648"/>
            <a:ext cx="2282283" cy="2952328"/>
          </a:xfrm>
          <a:prstGeom prst="rect">
            <a:avLst/>
          </a:prstGeom>
          <a:noFill/>
        </p:spPr>
      </p:pic>
      <p:sp>
        <p:nvSpPr>
          <p:cNvPr id="4" name="TextBox 3"/>
          <p:cNvSpPr txBox="1"/>
          <p:nvPr/>
        </p:nvSpPr>
        <p:spPr>
          <a:xfrm>
            <a:off x="3559597" y="482288"/>
            <a:ext cx="4905125" cy="461665"/>
          </a:xfrm>
          <a:prstGeom prst="rect">
            <a:avLst/>
          </a:prstGeom>
          <a:noFill/>
        </p:spPr>
        <p:txBody>
          <a:bodyPr rtlCol="0" wrap="none">
            <a:spAutoFit/>
          </a:bodyPr>
          <a:lstStyle/>
          <a:p>
            <a:pPr algn="ctr"/>
            <a:r>
              <a:rPr b="1" dirty="0" err="1" lang="ru-RU" sz="2400">
                <a:solidFill>
                  <a:srgbClr val="FF0000"/>
                </a:solidFill>
                <a:latin charset="0" pitchFamily="18" typeface="Times New Roman"/>
                <a:cs charset="0" pitchFamily="18" typeface="Times New Roman"/>
              </a:rPr>
              <a:t>Бортникова</a:t>
            </a:r>
            <a:r>
              <a:rPr b="1" dirty="0" lang="ru-RU" sz="2400">
                <a:solidFill>
                  <a:srgbClr val="FF0000"/>
                </a:solidFill>
                <a:latin charset="0" pitchFamily="18" typeface="Times New Roman"/>
                <a:cs charset="0" pitchFamily="18" typeface="Times New Roman"/>
              </a:rPr>
              <a:t> Татьяна Дмитриевна</a:t>
            </a:r>
          </a:p>
        </p:txBody>
      </p:sp>
      <p:sp>
        <p:nvSpPr>
          <p:cNvPr id="2" name="TextBox 1"/>
          <p:cNvSpPr txBox="1"/>
          <p:nvPr/>
        </p:nvSpPr>
        <p:spPr>
          <a:xfrm>
            <a:off x="3557907" y="1243786"/>
            <a:ext cx="5184576" cy="2185214"/>
          </a:xfrm>
          <a:prstGeom prst="rect">
            <a:avLst/>
          </a:prstGeom>
          <a:noFill/>
        </p:spPr>
        <p:txBody>
          <a:bodyPr rtlCol="0" wrap="square">
            <a:spAutoFit/>
          </a:bodyPr>
          <a:lstStyle/>
          <a:p>
            <a:pPr algn="just"/>
            <a:r>
              <a:rPr dirty="0" lang="ru-RU" sz="1700"/>
              <a:t>      Родилась 8 января 1924 года в Пензенской области. На фронт ушла в сентябре 1942 года. Служила санитаркой, сопровождала  раненных на поезде  из под Нарвы до Боровичей. В сентябре 1944 года Татьяна Дмитриевна демобилизовалась из Финляндии.</a:t>
            </a:r>
          </a:p>
          <a:p>
            <a:pPr algn="just"/>
            <a:endParaRPr dirty="0" lang="ru-RU" sz="1700"/>
          </a:p>
          <a:p>
            <a:pPr algn="just"/>
            <a:endParaRPr dirty="0" lang="ru-RU" sz="1700"/>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Оюшка\Desktop\СКАНЫ\2020-05-03\Изображение0002.JPG" id="3073" name="Picture 1"/>
          <p:cNvPicPr>
            <a:picLocks noChangeArrowheads="1" noChangeAspect="1"/>
          </p:cNvPicPr>
          <p:nvPr/>
        </p:nvPicPr>
        <p:blipFill>
          <a:blip cstate="print" r:embed="rId3"/>
          <a:srcRect b="5" l="45" r="113" t="86"/>
          <a:stretch>
            <a:fillRect/>
          </a:stretch>
        </p:blipFill>
        <p:spPr bwMode="auto">
          <a:xfrm>
            <a:off x="1043608" y="188640"/>
            <a:ext cx="2232248" cy="3230555"/>
          </a:xfrm>
          <a:prstGeom prst="rect">
            <a:avLst/>
          </a:prstGeom>
          <a:noFill/>
        </p:spPr>
      </p:pic>
      <p:sp>
        <p:nvSpPr>
          <p:cNvPr id="4" name="TextBox 3"/>
          <p:cNvSpPr txBox="1"/>
          <p:nvPr/>
        </p:nvSpPr>
        <p:spPr>
          <a:xfrm>
            <a:off x="4547907" y="475012"/>
            <a:ext cx="3414589" cy="369332"/>
          </a:xfrm>
          <a:prstGeom prst="rect">
            <a:avLst/>
          </a:prstGeom>
          <a:noFill/>
        </p:spPr>
        <p:txBody>
          <a:bodyPr rtlCol="0" wrap="none">
            <a:spAutoFit/>
          </a:bodyPr>
          <a:lstStyle/>
          <a:p>
            <a:r>
              <a:rPr dirty="0" lang="ru-RU"/>
              <a:t>Найденов Николай Прокопьевич</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Оюшка\Desktop\СКАНЫ\2020-05-03\Изображение0003.JPG" id="3" name="Рисунок 2"/>
          <p:cNvPicPr/>
          <p:nvPr/>
        </p:nvPicPr>
        <p:blipFill>
          <a:blip cstate="print" r:embed="rId3"/>
          <a:srcRect b="60" l="62" r="124" t="21"/>
          <a:stretch>
            <a:fillRect/>
          </a:stretch>
        </p:blipFill>
        <p:spPr bwMode="auto">
          <a:xfrm>
            <a:off x="1187624" y="476672"/>
            <a:ext cx="2016224" cy="2691680"/>
          </a:xfrm>
          <a:prstGeom prst="rect">
            <a:avLst/>
          </a:prstGeom>
          <a:noFill/>
          <a:ln w="9525">
            <a:noFill/>
            <a:miter lim="800000"/>
            <a:headEnd/>
            <a:tailEnd/>
          </a:ln>
        </p:spPr>
      </p:pic>
      <p:sp>
        <p:nvSpPr>
          <p:cNvPr id="4" name="TextBox 3"/>
          <p:cNvSpPr txBox="1"/>
          <p:nvPr/>
        </p:nvSpPr>
        <p:spPr>
          <a:xfrm>
            <a:off x="4499992" y="764704"/>
            <a:ext cx="3028393" cy="369332"/>
          </a:xfrm>
          <a:prstGeom prst="rect">
            <a:avLst/>
          </a:prstGeom>
          <a:noFill/>
        </p:spPr>
        <p:txBody>
          <a:bodyPr rtlCol="0" wrap="none">
            <a:spAutoFit/>
          </a:bodyPr>
          <a:lstStyle/>
          <a:p>
            <a:r>
              <a:rPr dirty="0" lang="ru-RU"/>
              <a:t>Толстов Трофим Трофимович</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Оюшка\Desktop\СКАНЫ\2020-05-03\Изображение0006.JPG" id="3" name="Рисунок 2"/>
          <p:cNvPicPr/>
          <p:nvPr/>
        </p:nvPicPr>
        <p:blipFill>
          <a:blip cstate="print" r:embed="rId3"/>
          <a:srcRect b="113" l="107" r="143" t="61"/>
          <a:stretch>
            <a:fillRect/>
          </a:stretch>
        </p:blipFill>
        <p:spPr bwMode="auto">
          <a:xfrm>
            <a:off x="1331640" y="260648"/>
            <a:ext cx="2160240" cy="2953771"/>
          </a:xfrm>
          <a:prstGeom prst="rect">
            <a:avLst/>
          </a:prstGeom>
          <a:noFill/>
          <a:ln w="9525">
            <a:noFill/>
            <a:miter lim="800000"/>
            <a:headEnd/>
            <a:tailEnd/>
          </a:ln>
        </p:spPr>
      </p:pic>
      <p:sp>
        <p:nvSpPr>
          <p:cNvPr id="4" name="TextBox 3"/>
          <p:cNvSpPr txBox="1"/>
          <p:nvPr/>
        </p:nvSpPr>
        <p:spPr>
          <a:xfrm>
            <a:off x="5076056" y="1268760"/>
            <a:ext cx="2722412" cy="369332"/>
          </a:xfrm>
          <a:prstGeom prst="rect">
            <a:avLst/>
          </a:prstGeom>
          <a:noFill/>
        </p:spPr>
        <p:txBody>
          <a:bodyPr rtlCol="0" wrap="none">
            <a:spAutoFit/>
          </a:bodyPr>
          <a:lstStyle/>
          <a:p>
            <a:r>
              <a:rPr dirty="0" lang="ru-RU"/>
              <a:t>Логинов Павел Сергеевич</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Оюшка\Desktop\СКАНЫ\2020-05-03\Изображение0009.JPG" id="3" name="Рисунок 2"/>
          <p:cNvPicPr/>
          <p:nvPr/>
        </p:nvPicPr>
        <p:blipFill>
          <a:blip cstate="print" r:embed="rId3"/>
          <a:srcRect b="147" l="202" r="159" t="112"/>
          <a:stretch>
            <a:fillRect/>
          </a:stretch>
        </p:blipFill>
        <p:spPr bwMode="auto">
          <a:xfrm>
            <a:off x="1187624" y="404664"/>
            <a:ext cx="2016224" cy="2770355"/>
          </a:xfrm>
          <a:prstGeom prst="rect">
            <a:avLst/>
          </a:prstGeom>
          <a:noFill/>
          <a:ln w="9525">
            <a:noFill/>
            <a:miter lim="800000"/>
            <a:headEnd/>
            <a:tailEnd/>
          </a:ln>
        </p:spPr>
      </p:pic>
      <p:sp>
        <p:nvSpPr>
          <p:cNvPr id="4" name="TextBox 3"/>
          <p:cNvSpPr txBox="1"/>
          <p:nvPr/>
        </p:nvSpPr>
        <p:spPr>
          <a:xfrm>
            <a:off x="4427984" y="692696"/>
            <a:ext cx="2985946" cy="369332"/>
          </a:xfrm>
          <a:prstGeom prst="rect">
            <a:avLst/>
          </a:prstGeom>
          <a:noFill/>
        </p:spPr>
        <p:txBody>
          <a:bodyPr rtlCol="0" wrap="none">
            <a:spAutoFit/>
          </a:bodyPr>
          <a:lstStyle/>
          <a:p>
            <a:r>
              <a:rPr dirty="0" err="1" lang="ru-RU"/>
              <a:t>Логачев</a:t>
            </a:r>
            <a:r>
              <a:rPr dirty="0" lang="ru-RU"/>
              <a:t> Василий Андреевич</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Оюшка\Desktop\СКАНЫ\2020-05-03\Изображение0010.JPG" id="3" name="Рисунок 2"/>
          <p:cNvPicPr/>
          <p:nvPr/>
        </p:nvPicPr>
        <p:blipFill>
          <a:blip cstate="print" r:embed="rId3"/>
          <a:srcRect b="58" l="1" r="94" t="128"/>
          <a:stretch>
            <a:fillRect/>
          </a:stretch>
        </p:blipFill>
        <p:spPr bwMode="auto">
          <a:xfrm>
            <a:off x="1475656" y="404664"/>
            <a:ext cx="1944216" cy="2783929"/>
          </a:xfrm>
          <a:prstGeom prst="rect">
            <a:avLst/>
          </a:prstGeom>
          <a:noFill/>
          <a:ln w="9525">
            <a:noFill/>
            <a:miter lim="800000"/>
            <a:headEnd/>
            <a:tailEnd/>
          </a:ln>
        </p:spPr>
      </p:pic>
      <p:sp>
        <p:nvSpPr>
          <p:cNvPr id="4" name="TextBox 3"/>
          <p:cNvSpPr txBox="1"/>
          <p:nvPr/>
        </p:nvSpPr>
        <p:spPr>
          <a:xfrm>
            <a:off x="4572000" y="404664"/>
            <a:ext cx="3312368" cy="369332"/>
          </a:xfrm>
          <a:prstGeom prst="rect">
            <a:avLst/>
          </a:prstGeom>
          <a:noFill/>
        </p:spPr>
        <p:txBody>
          <a:bodyPr rtlCol="0" wrap="square">
            <a:spAutoFit/>
          </a:bodyPr>
          <a:lstStyle/>
          <a:p>
            <a:r>
              <a:rPr dirty="0" err="1" lang="ru-RU"/>
              <a:t>Ушаев</a:t>
            </a:r>
            <a:r>
              <a:rPr dirty="0" lang="ru-RU"/>
              <a:t> Николай Петрович</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9578" y="0"/>
            <a:ext cx="9144000" cy="6883467"/>
          </a:xfrm>
          <a:prstGeom prst="rect">
            <a:avLst/>
          </a:prstGeom>
          <a:noFill/>
        </p:spPr>
      </p:pic>
      <p:pic>
        <p:nvPicPr>
          <p:cNvPr descr="E:\DCIM\155___05\IMG_8065.JPG" id="1030" name="Picture 6"/>
          <p:cNvPicPr>
            <a:picLocks noChangeArrowheads="1" noChangeAspect="1"/>
          </p:cNvPicPr>
          <p:nvPr/>
        </p:nvPicPr>
        <p:blipFill rotWithShape="1">
          <a:blip cstate="print"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22110" l="7191" r="13137" t="23939"/>
          <a:stretch/>
        </p:blipFill>
        <p:spPr bwMode="auto">
          <a:xfrm rot="5400000">
            <a:off x="745721" y="630543"/>
            <a:ext cx="3096344" cy="23565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66817" y="260648"/>
            <a:ext cx="4659802" cy="461665"/>
          </a:xfrm>
          <a:prstGeom prst="rect">
            <a:avLst/>
          </a:prstGeom>
          <a:noFill/>
        </p:spPr>
        <p:txBody>
          <a:bodyPr rtlCol="0" wrap="none">
            <a:spAutoFit/>
          </a:bodyPr>
          <a:lstStyle/>
          <a:p>
            <a:pPr algn="ctr"/>
            <a:r>
              <a:rPr b="1" dirty="0" err="1" lang="ru-RU" sz="2400">
                <a:solidFill>
                  <a:srgbClr val="FF0000"/>
                </a:solidFill>
                <a:latin charset="0" pitchFamily="18" typeface="Times New Roman"/>
                <a:cs charset="0" pitchFamily="18" typeface="Times New Roman"/>
              </a:rPr>
              <a:t>Меджицкий</a:t>
            </a:r>
            <a:r>
              <a:rPr b="1" dirty="0" lang="ru-RU" sz="2400">
                <a:solidFill>
                  <a:srgbClr val="FF0000"/>
                </a:solidFill>
                <a:latin charset="0" pitchFamily="18" typeface="Times New Roman"/>
                <a:cs charset="0" pitchFamily="18" typeface="Times New Roman"/>
              </a:rPr>
              <a:t> Алексей Иванович </a:t>
            </a:r>
          </a:p>
        </p:txBody>
      </p:sp>
      <p:sp>
        <p:nvSpPr>
          <p:cNvPr id="7" name="TextBox 6"/>
          <p:cNvSpPr txBox="1"/>
          <p:nvPr/>
        </p:nvSpPr>
        <p:spPr>
          <a:xfrm>
            <a:off x="3635896" y="980728"/>
            <a:ext cx="5256584" cy="2708434"/>
          </a:xfrm>
          <a:prstGeom prst="rect">
            <a:avLst/>
          </a:prstGeom>
          <a:noFill/>
        </p:spPr>
        <p:txBody>
          <a:bodyPr rtlCol="0" wrap="square">
            <a:spAutoFit/>
          </a:bodyPr>
          <a:lstStyle/>
          <a:p>
            <a:pPr algn="just"/>
            <a:r>
              <a:rPr dirty="0" lang="ru-RU" sz="1700"/>
              <a:t>Родился в 1918 году. В 1941 году взяли в «трудовую» армию в г. Кемерово на завод, где пришлось носить на плечах  мешки с удобрениями. На фронт попал в 1943 году. Три месяца </a:t>
            </a:r>
            <a:r>
              <a:rPr dirty="0" err="1" lang="ru-RU" sz="1700"/>
              <a:t>учебки</a:t>
            </a:r>
            <a:r>
              <a:rPr dirty="0" lang="ru-RU" sz="1700"/>
              <a:t> в г. Омске, затем отправка в г. Минск и сразу в бой. Служил в пехоте. С боями дошел до Кёнигсберга, 3-ий Белорусский фронт. В январе 1945 года ранило под г. Кёнигсберг, лежал в госпиталях в г. Люксембурге, затем в Каунасе и в Смоленске. Победу 9 мая 1945 года встретил в госпитале. </a:t>
            </a:r>
          </a:p>
        </p:txBody>
      </p:sp>
      <p:pic>
        <p:nvPicPr>
          <p:cNvPr descr="E:\DCIM\155___05\IMG_8065.JPG" id="8" name="Picture 6"/>
          <p:cNvPicPr>
            <a:picLocks noChangeArrowheads="1" noChangeAspect="1"/>
          </p:cNvPicPr>
          <p:nvPr/>
        </p:nvPicPr>
        <p:blipFill rotWithShape="1">
          <a:blip cstate="print"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22110" l="7191" r="13137" t="23939"/>
          <a:stretch/>
        </p:blipFill>
        <p:spPr bwMode="auto">
          <a:xfrm rot="5400000">
            <a:off x="745721" y="630544"/>
            <a:ext cx="3096344" cy="23565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id="2050" name="Picture 2"/>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12348864" y="17110520"/>
            <a:ext cx="6320336" cy="6320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pic>
        <p:nvPicPr>
          <p:cNvPr descr="C:\Users\максим\Desktop\ветераны книга\IMG_8088.JPG" id="2051" name="Picture 3"/>
          <p:cNvPicPr>
            <a:picLocks noChangeArrowheads="1" noChangeAspect="1"/>
          </p:cNvPicPr>
          <p:nvPr/>
        </p:nvPicPr>
        <p:blipFill rotWithShape="1">
          <a:blip cstate="print"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b="100" l="16" r="65" t="37"/>
          <a:stretch/>
        </p:blipFill>
        <p:spPr bwMode="auto">
          <a:xfrm rot="5400000">
            <a:off x="817132" y="756922"/>
            <a:ext cx="2829213" cy="20882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75908" y="386430"/>
            <a:ext cx="3756028" cy="461665"/>
          </a:xfrm>
          <a:prstGeom prst="rect">
            <a:avLst/>
          </a:prstGeom>
          <a:noFill/>
        </p:spPr>
        <p:txBody>
          <a:bodyPr rtlCol="0" wrap="none">
            <a:spAutoFit/>
          </a:bodyPr>
          <a:lstStyle/>
          <a:p>
            <a:pPr algn="ctr"/>
            <a:r>
              <a:rPr b="1" dirty="0" lang="ru-RU" sz="2400">
                <a:solidFill>
                  <a:srgbClr val="FF0000"/>
                </a:solidFill>
                <a:latin charset="0" pitchFamily="18" typeface="Times New Roman"/>
                <a:cs charset="0" pitchFamily="18" typeface="Times New Roman"/>
              </a:rPr>
              <a:t>Логинов Петр Яковлевич</a:t>
            </a:r>
          </a:p>
        </p:txBody>
      </p:sp>
      <p:sp>
        <p:nvSpPr>
          <p:cNvPr id="3" name="TextBox 2"/>
          <p:cNvSpPr txBox="1"/>
          <p:nvPr/>
        </p:nvSpPr>
        <p:spPr>
          <a:xfrm>
            <a:off x="3572768" y="980728"/>
            <a:ext cx="5184576" cy="2970044"/>
          </a:xfrm>
          <a:prstGeom prst="rect">
            <a:avLst/>
          </a:prstGeom>
          <a:noFill/>
        </p:spPr>
        <p:txBody>
          <a:bodyPr rtlCol="0" wrap="square">
            <a:spAutoFit/>
          </a:bodyPr>
          <a:lstStyle/>
          <a:p>
            <a:pPr algn="just"/>
            <a:r>
              <a:rPr dirty="0" lang="ru-RU" sz="1700"/>
              <a:t>Родился в 1922 году. 1 августа 1941 года  был призван в армию, во внутренние войска. Занимался охраной воинских объектов. В 1942 году в июне формировалась  </a:t>
            </a:r>
            <a:r>
              <a:rPr dirty="0" lang="en-US" sz="1700"/>
              <a:t>I–</a:t>
            </a:r>
            <a:r>
              <a:rPr dirty="0" lang="ru-RU" sz="1700"/>
              <a:t>я добровольческая  сибирская сталинская дивизия и Петра Яковлевича из внутренних войск направили в эту дивизию. В ней  состояло 680 человек. Формирование происходило на станции Юрга. С этой дивизией  пошел на фронт, служил в звании сержанта в должности командира стрелкового отделения  </a:t>
            </a:r>
            <a:r>
              <a:rPr dirty="0" lang="en-US" sz="1700"/>
              <a:t>I</a:t>
            </a:r>
            <a:r>
              <a:rPr dirty="0" lang="ru-RU" sz="1700"/>
              <a:t>-го добровольческого сталинского полка.</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21229" y="0"/>
            <a:ext cx="9182175" cy="6886631"/>
          </a:xfrm>
          <a:prstGeom prst="rect">
            <a:avLst/>
          </a:prstGeom>
          <a:noFill/>
        </p:spPr>
      </p:pic>
      <p:sp>
        <p:nvSpPr>
          <p:cNvPr id="5" name="TextBox 4"/>
          <p:cNvSpPr txBox="1"/>
          <p:nvPr/>
        </p:nvSpPr>
        <p:spPr>
          <a:xfrm>
            <a:off x="2699792" y="5373216"/>
            <a:ext cx="3816424" cy="584775"/>
          </a:xfrm>
          <a:prstGeom prst="rect">
            <a:avLst/>
          </a:prstGeom>
          <a:noFill/>
        </p:spPr>
        <p:txBody>
          <a:bodyPr rtlCol="0" wrap="square">
            <a:spAutoFit/>
          </a:bodyPr>
          <a:lstStyle/>
          <a:p>
            <a:pPr algn="ctr"/>
            <a:endParaRPr b="1" dirty="0" i="1" lang="ru-RU" sz="1400">
              <a:solidFill>
                <a:srgbClr val="FF0000"/>
              </a:solidFill>
            </a:endParaRPr>
          </a:p>
          <a:p>
            <a:endParaRPr dirty="0" lang="ru-RU"/>
          </a:p>
        </p:txBody>
      </p:sp>
      <p:sp>
        <p:nvSpPr>
          <p:cNvPr id="6" name="TextBox 5"/>
          <p:cNvSpPr txBox="1"/>
          <p:nvPr/>
        </p:nvSpPr>
        <p:spPr>
          <a:xfrm>
            <a:off x="3419872" y="548680"/>
            <a:ext cx="5328592" cy="5586145"/>
          </a:xfrm>
          <a:prstGeom prst="rect">
            <a:avLst/>
          </a:prstGeom>
          <a:noFill/>
        </p:spPr>
        <p:txBody>
          <a:bodyPr rtlCol="0" wrap="square">
            <a:spAutoFit/>
          </a:bodyPr>
          <a:lstStyle/>
          <a:p>
            <a:pPr algn="just">
              <a:spcBef>
                <a:spcPts val="600"/>
              </a:spcBef>
              <a:spcAft>
                <a:spcPts val="600"/>
              </a:spcAft>
            </a:pPr>
            <a:r>
              <a:rPr dirty="0" lang="ru-RU">
                <a:solidFill>
                  <a:srgbClr val="333333"/>
                </a:solidFill>
                <a:latin typeface="Helvetica"/>
                <a:ea typeface="Times New Roman"/>
              </a:rPr>
              <a:t>Село Казанцево расположено на берегу реки </a:t>
            </a:r>
            <a:r>
              <a:rPr dirty="0" err="1" lang="ru-RU">
                <a:solidFill>
                  <a:srgbClr val="333333"/>
                </a:solidFill>
                <a:latin typeface="Helvetica"/>
                <a:ea typeface="Times New Roman"/>
              </a:rPr>
              <a:t>Оя</a:t>
            </a:r>
            <a:r>
              <a:rPr dirty="0" lang="ru-RU">
                <a:solidFill>
                  <a:srgbClr val="333333"/>
                </a:solidFill>
                <a:latin typeface="Helvetica"/>
                <a:ea typeface="Times New Roman"/>
              </a:rPr>
              <a:t>, входит в состав </a:t>
            </a:r>
            <a:r>
              <a:rPr dirty="0" err="1" lang="ru-RU">
                <a:solidFill>
                  <a:srgbClr val="333333"/>
                </a:solidFill>
                <a:latin typeface="Helvetica"/>
                <a:ea typeface="Times New Roman"/>
              </a:rPr>
              <a:t>Казанцевского</a:t>
            </a:r>
            <a:r>
              <a:rPr dirty="0" lang="ru-RU">
                <a:solidFill>
                  <a:srgbClr val="333333"/>
                </a:solidFill>
                <a:latin typeface="Helvetica"/>
                <a:ea typeface="Times New Roman"/>
              </a:rPr>
              <a:t> сельсовета Шушенского района Красноярского края. Казанцево является административным центром сельсовета. Кроме села Казанцево, в состав сельсовета входят деревни Козлово, </a:t>
            </a:r>
            <a:r>
              <a:rPr dirty="0" err="1" lang="ru-RU">
                <a:solidFill>
                  <a:srgbClr val="333333"/>
                </a:solidFill>
                <a:latin typeface="Helvetica"/>
                <a:ea typeface="Times New Roman"/>
              </a:rPr>
              <a:t>Лыткино</a:t>
            </a:r>
            <a:r>
              <a:rPr dirty="0" lang="ru-RU">
                <a:solidFill>
                  <a:srgbClr val="333333"/>
                </a:solidFill>
                <a:latin typeface="Helvetica"/>
                <a:ea typeface="Times New Roman"/>
              </a:rPr>
              <a:t>, Чихачево и Нижняя Коя</a:t>
            </a:r>
            <a:endParaRPr dirty="0" lang="ru-RU">
              <a:solidFill>
                <a:srgbClr val="202122"/>
              </a:solidFill>
              <a:latin typeface="Arial"/>
              <a:ea typeface="Times New Roman"/>
            </a:endParaRPr>
          </a:p>
          <a:p>
            <a:pPr algn="just">
              <a:spcBef>
                <a:spcPts val="600"/>
              </a:spcBef>
              <a:spcAft>
                <a:spcPts val="600"/>
              </a:spcAft>
            </a:pPr>
            <a:r>
              <a:rPr dirty="0" lang="ru-RU">
                <a:solidFill>
                  <a:srgbClr val="202122"/>
                </a:solidFill>
                <a:latin typeface="Arial"/>
                <a:ea typeface="Times New Roman"/>
              </a:rPr>
              <a:t>Первые сведения о Казанцево принадлежат к 1791—1795 годам. В. А. Ватин, в книге «Село Минусинское исторический очерк» сделал запись: «1791 год в Казанцевой было пять душ Казанцевых, но много и других фамилий…». По спискам 1796 года в Казанцеве числилось двадцать одна душа государственных крестьян, только мужского пола. С 1823 по 1917 год деревня Казанцево входила в состав </a:t>
            </a:r>
            <a:r>
              <a:rPr dirty="0" err="1" lang="ru-RU">
                <a:latin typeface="Arial"/>
                <a:ea typeface="Times New Roman"/>
                <a:hlinkClick r:id="rId3" tooltip="Шушенская волость (страница отсутствует)"/>
              </a:rPr>
              <a:t>Шушенской</a:t>
            </a:r>
            <a:r>
              <a:rPr dirty="0" lang="ru-RU">
                <a:latin typeface="Arial"/>
                <a:ea typeface="Times New Roman"/>
                <a:hlinkClick r:id="rId3" tooltip="Шушенская волость (страница отсутствует)"/>
              </a:rPr>
              <a:t> волости</a:t>
            </a:r>
            <a:r>
              <a:rPr dirty="0" lang="ru-RU">
                <a:latin typeface="Arial"/>
                <a:ea typeface="Times New Roman"/>
              </a:rPr>
              <a:t> </a:t>
            </a:r>
            <a:r>
              <a:rPr dirty="0" lang="ru-RU">
                <a:latin typeface="Arial"/>
                <a:ea typeface="Times New Roman"/>
                <a:hlinkClick r:id="rId4" tooltip="Минусинский округ (Енисейская губерния)"/>
              </a:rPr>
              <a:t>Минусинского округа</a:t>
            </a:r>
            <a:r>
              <a:rPr dirty="0" lang="ru-RU">
                <a:latin typeface="Arial"/>
                <a:ea typeface="Times New Roman"/>
              </a:rPr>
              <a:t> </a:t>
            </a:r>
            <a:r>
              <a:rPr dirty="0" lang="ru-RU">
                <a:latin typeface="Arial"/>
                <a:ea typeface="Times New Roman"/>
                <a:hlinkClick r:id="rId5" tooltip="Енисейская губерния"/>
              </a:rPr>
              <a:t>Енисейской губернии</a:t>
            </a:r>
            <a:endParaRPr dirty="0" lang="ru-RU">
              <a:latin typeface="Arial"/>
              <a:ea typeface="Calibri"/>
            </a:endParaRPr>
          </a:p>
          <a:p>
            <a:r>
              <a:rPr dirty="0" lang="ru-RU">
                <a:solidFill>
                  <a:srgbClr val="202122"/>
                </a:solidFill>
                <a:latin typeface="Arial"/>
                <a:ea typeface="Calibri"/>
              </a:rPr>
              <a:t>                                         </a:t>
            </a:r>
            <a:endParaRPr dirty="0" lang="ru-RU">
              <a:ea typeface="Calibri"/>
              <a:cs typeface="Times New Roman"/>
            </a:endParaRPr>
          </a:p>
        </p:txBody>
      </p:sp>
    </p:spTree>
    <p:extLst>
      <p:ext uri="{BB962C8B-B14F-4D97-AF65-F5344CB8AC3E}">
        <p14:creationId xmlns:p14="http://schemas.microsoft.com/office/powerpoint/2010/main" val="1173723461"/>
      </p:ext>
    </p:extLst>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максим\Desktop\ветераны книга\IMG_8081.JPG" id="4098" name="Picture 2"/>
          <p:cNvPicPr>
            <a:picLocks noChangeArrowheads="1" noChangeAspect="1"/>
          </p:cNvPicPr>
          <p:nvPr/>
        </p:nvPicPr>
        <p:blipFill rotWithShape="1">
          <a:blip cstate="print" r:embed="rId3">
            <a:extLst>
              <a:ext uri="{BEBA8EAE-BF5A-486C-A8C5-ECC9F3942E4B}">
                <a14:imgProps xmlns:a14="http://schemas.microsoft.com/office/drawing/2010/main">
                  <a14:imgLayer r:embed="rId4">
                    <a14:imgEffect>
                      <a14:sharpenSoften amount="25000"/>
                    </a14:imgEffect>
                    <a14:imgEffect>
                      <a14:saturation sat="0"/>
                    </a14:imgEffect>
                  </a14:imgLayer>
                </a14:imgProps>
              </a:ext>
              <a:ext uri="{28A0092B-C50C-407E-A947-70E740481C1C}">
                <a14:useLocalDpi xmlns:a14="http://schemas.microsoft.com/office/drawing/2010/main" val="0"/>
              </a:ext>
            </a:extLst>
          </a:blip>
          <a:srcRect b="34" l="18" r="27" t="110"/>
          <a:stretch/>
        </p:blipFill>
        <p:spPr bwMode="auto">
          <a:xfrm rot="5400000">
            <a:off x="705130" y="798845"/>
            <a:ext cx="2880871" cy="2059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79912" y="290103"/>
            <a:ext cx="4900829" cy="461665"/>
          </a:xfrm>
          <a:prstGeom prst="rect">
            <a:avLst/>
          </a:prstGeom>
          <a:noFill/>
        </p:spPr>
        <p:txBody>
          <a:bodyPr rtlCol="0" wrap="none">
            <a:spAutoFit/>
          </a:bodyPr>
          <a:lstStyle/>
          <a:p>
            <a:r>
              <a:rPr b="1" dirty="0" err="1" lang="ru-RU" sz="2400">
                <a:solidFill>
                  <a:srgbClr val="FF0000"/>
                </a:solidFill>
                <a:latin charset="0" pitchFamily="18" typeface="Times New Roman"/>
                <a:cs charset="0" pitchFamily="18" typeface="Times New Roman"/>
              </a:rPr>
              <a:t>Косоротиков</a:t>
            </a:r>
            <a:r>
              <a:rPr b="1" dirty="0" lang="ru-RU" sz="2400">
                <a:solidFill>
                  <a:srgbClr val="FF0000"/>
                </a:solidFill>
                <a:latin charset="0" pitchFamily="18" typeface="Times New Roman"/>
                <a:cs charset="0" pitchFamily="18" typeface="Times New Roman"/>
              </a:rPr>
              <a:t> Виктор Васильевич </a:t>
            </a:r>
          </a:p>
        </p:txBody>
      </p:sp>
      <p:sp>
        <p:nvSpPr>
          <p:cNvPr id="3" name="TextBox 2"/>
          <p:cNvSpPr txBox="1"/>
          <p:nvPr/>
        </p:nvSpPr>
        <p:spPr>
          <a:xfrm>
            <a:off x="3455875" y="999376"/>
            <a:ext cx="5548901" cy="2185214"/>
          </a:xfrm>
          <a:prstGeom prst="rect">
            <a:avLst/>
          </a:prstGeom>
          <a:noFill/>
        </p:spPr>
        <p:txBody>
          <a:bodyPr rtlCol="0" wrap="square">
            <a:spAutoFit/>
          </a:bodyPr>
          <a:lstStyle/>
          <a:p>
            <a:pPr algn="just"/>
            <a:r>
              <a:rPr dirty="0" lang="ru-RU" sz="1700"/>
              <a:t>Родился в 1925 году. 12 апреля 1943 года был призван по </a:t>
            </a:r>
          </a:p>
          <a:p>
            <a:pPr algn="just"/>
            <a:r>
              <a:rPr dirty="0" lang="ru-RU" sz="1700"/>
              <a:t>мобилизации в ряды Красной Армии. Находился в запасном полку в г. Бердске. В июне 1943 года изъявил желание отправиться добровольцем на фронт. Служил на первом Украинском фронте в артиллерии. Был заряжающим 122 миллиметровой гаубицы, потом  наводчиком.  Участвовал в освобождении </a:t>
            </a:r>
            <a:r>
              <a:rPr lang="ru-RU" sz="1700"/>
              <a:t>г.Витебск</a:t>
            </a:r>
            <a:r>
              <a:rPr dirty="0" lang="ru-RU" sz="1700"/>
              <a:t>, </a:t>
            </a:r>
            <a:r>
              <a:rPr dirty="0" err="1" lang="ru-RU" sz="1700"/>
              <a:t>г.Орел</a:t>
            </a:r>
            <a:r>
              <a:rPr dirty="0" lang="ru-RU" sz="1700"/>
              <a:t>.  Был контужен.  </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максим\Desktop\ветераны книга\IMG_8090.JPG" id="2" name="Picture 2"/>
          <p:cNvPicPr>
            <a:picLocks noChangeArrowheads="1" noChangeAspect="1"/>
          </p:cNvPicPr>
          <p:nvPr/>
        </p:nvPicPr>
        <p:blipFill rotWithShape="1">
          <a:blip cstate="print"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16" l="109" r="31" t="100"/>
          <a:stretch/>
        </p:blipFill>
        <p:spPr bwMode="auto">
          <a:xfrm rot="5400000">
            <a:off x="642706" y="795850"/>
            <a:ext cx="3106060" cy="21602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95936" y="322940"/>
            <a:ext cx="4219681" cy="461665"/>
          </a:xfrm>
          <a:prstGeom prst="rect">
            <a:avLst/>
          </a:prstGeom>
          <a:noFill/>
        </p:spPr>
        <p:txBody>
          <a:bodyPr rtlCol="0" wrap="none">
            <a:spAutoFit/>
          </a:bodyPr>
          <a:lstStyle/>
          <a:p>
            <a:r>
              <a:rPr b="1" dirty="0" lang="ru-RU" sz="2400">
                <a:solidFill>
                  <a:srgbClr val="FF0000"/>
                </a:solidFill>
                <a:latin charset="0" pitchFamily="18" typeface="Times New Roman"/>
                <a:cs charset="0" pitchFamily="18" typeface="Times New Roman"/>
              </a:rPr>
              <a:t>Волков Василий Васильевич</a:t>
            </a:r>
          </a:p>
        </p:txBody>
      </p:sp>
      <p:sp>
        <p:nvSpPr>
          <p:cNvPr id="4" name="TextBox 3"/>
          <p:cNvSpPr txBox="1"/>
          <p:nvPr/>
        </p:nvSpPr>
        <p:spPr>
          <a:xfrm>
            <a:off x="3497416" y="1052736"/>
            <a:ext cx="5216720" cy="1923604"/>
          </a:xfrm>
          <a:prstGeom prst="rect">
            <a:avLst/>
          </a:prstGeom>
          <a:noFill/>
        </p:spPr>
        <p:txBody>
          <a:bodyPr rtlCol="0" wrap="square">
            <a:spAutoFit/>
          </a:bodyPr>
          <a:lstStyle/>
          <a:p>
            <a:pPr algn="just"/>
            <a:r>
              <a:rPr dirty="0" lang="ru-RU" sz="1700"/>
              <a:t>Родился в 1921 году в Кемеровской области. Война застала в армии, в саперных войсках. Воевал в команде подрывников. Был тяжело ранен. До конца войны находился на излечении в госпитале. Потом снова в армию, откуда демобилизовался в 1948 году. Награжден двумя орденами Отечественной войны и пятнадцатью медалями.</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33018"/>
            <a:ext cx="9144000" cy="6858000"/>
          </a:xfrm>
          <a:prstGeom prst="rect">
            <a:avLst/>
          </a:prstGeom>
          <a:noFill/>
        </p:spPr>
      </p:pic>
      <p:pic>
        <p:nvPicPr>
          <p:cNvPr descr="C:\Users\максим\Desktop\ветераны книга\IMG_8082.JPG" id="2" name="Picture 2"/>
          <p:cNvPicPr>
            <a:picLocks noChangeArrowheads="1" noChangeAspect="1"/>
          </p:cNvPicPr>
          <p:nvPr/>
        </p:nvPicPr>
        <p:blipFill rotWithShape="1">
          <a:blip cstate="print"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63" l="32" r="75" t="182"/>
          <a:stretch/>
        </p:blipFill>
        <p:spPr bwMode="auto">
          <a:xfrm rot="5400000">
            <a:off x="648289" y="682951"/>
            <a:ext cx="3011322" cy="20997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67944" y="264146"/>
            <a:ext cx="4323812" cy="461665"/>
          </a:xfrm>
          <a:prstGeom prst="rect">
            <a:avLst/>
          </a:prstGeom>
          <a:noFill/>
        </p:spPr>
        <p:txBody>
          <a:bodyPr rtlCol="0" wrap="none">
            <a:spAutoFit/>
          </a:bodyPr>
          <a:lstStyle/>
          <a:p>
            <a:r>
              <a:rPr b="1" dirty="0" err="1" lang="ru-RU" sz="2400">
                <a:solidFill>
                  <a:srgbClr val="FF0000"/>
                </a:solidFill>
                <a:latin charset="0" pitchFamily="18" typeface="Times New Roman"/>
                <a:cs charset="0" pitchFamily="18" typeface="Times New Roman"/>
              </a:rPr>
              <a:t>Вычужин</a:t>
            </a:r>
            <a:r>
              <a:rPr b="1" dirty="0" lang="ru-RU" sz="2400">
                <a:solidFill>
                  <a:srgbClr val="FF0000"/>
                </a:solidFill>
                <a:latin charset="0" pitchFamily="18" typeface="Times New Roman"/>
                <a:cs charset="0" pitchFamily="18" typeface="Times New Roman"/>
              </a:rPr>
              <a:t> Николай Павлович</a:t>
            </a:r>
          </a:p>
        </p:txBody>
      </p:sp>
      <p:sp>
        <p:nvSpPr>
          <p:cNvPr id="4" name="TextBox 3"/>
          <p:cNvSpPr txBox="1"/>
          <p:nvPr/>
        </p:nvSpPr>
        <p:spPr>
          <a:xfrm>
            <a:off x="3493546" y="810659"/>
            <a:ext cx="5472608" cy="2462213"/>
          </a:xfrm>
          <a:prstGeom prst="rect">
            <a:avLst/>
          </a:prstGeom>
          <a:noFill/>
        </p:spPr>
        <p:txBody>
          <a:bodyPr rtlCol="0" wrap="square">
            <a:spAutoFit/>
          </a:bodyPr>
          <a:lstStyle/>
          <a:p>
            <a:pPr algn="just"/>
            <a:r>
              <a:rPr dirty="0" lang="ru-RU" sz="1700"/>
              <a:t>Родился 30 мая 1925 года. В 1943 году был призван в армию Ермаковским РВК. Обучался в г. Ачинске. По окончании учебы был направлен в 128-й запасной стрелковый полк. В июне 1943 года  участвовал в боях за Смоленскую область. 15 октября 1943 года получил тяжелое ранение.  11 месяцев пролежал в госпитале в городе  Балахна на Волге.</a:t>
            </a:r>
          </a:p>
          <a:p>
            <a:pPr algn="just"/>
            <a:endParaRPr dirty="0" lang="ru-RU" sz="1700"/>
          </a:p>
          <a:p>
            <a:endParaRPr dirty="0" lang="ru-RU"/>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sp>
        <p:nvSpPr>
          <p:cNvPr id="3" name="TextBox 2"/>
          <p:cNvSpPr txBox="1"/>
          <p:nvPr/>
        </p:nvSpPr>
        <p:spPr>
          <a:xfrm>
            <a:off x="3923928" y="188640"/>
            <a:ext cx="4472186" cy="461665"/>
          </a:xfrm>
          <a:prstGeom prst="rect">
            <a:avLst/>
          </a:prstGeom>
          <a:noFill/>
        </p:spPr>
        <p:txBody>
          <a:bodyPr rtlCol="0" wrap="none">
            <a:spAutoFit/>
          </a:bodyPr>
          <a:lstStyle/>
          <a:p>
            <a:r>
              <a:rPr b="1" dirty="0" err="1" lang="ru-RU" sz="2400">
                <a:solidFill>
                  <a:srgbClr val="FF0000"/>
                </a:solidFill>
                <a:latin charset="0" pitchFamily="18" typeface="Times New Roman"/>
                <a:cs charset="0" pitchFamily="18" typeface="Times New Roman"/>
              </a:rPr>
              <a:t>Кислицын</a:t>
            </a:r>
            <a:r>
              <a:rPr b="1" dirty="0" lang="ru-RU" sz="2400">
                <a:solidFill>
                  <a:srgbClr val="FF0000"/>
                </a:solidFill>
                <a:latin charset="0" pitchFamily="18" typeface="Times New Roman"/>
                <a:cs charset="0" pitchFamily="18" typeface="Times New Roman"/>
              </a:rPr>
              <a:t> Иван </a:t>
            </a:r>
            <a:r>
              <a:rPr b="1" dirty="0" err="1" lang="ru-RU" sz="2400">
                <a:solidFill>
                  <a:srgbClr val="FF0000"/>
                </a:solidFill>
                <a:latin charset="0" pitchFamily="18" typeface="Times New Roman"/>
                <a:cs charset="0" pitchFamily="18" typeface="Times New Roman"/>
              </a:rPr>
              <a:t>Никонорович</a:t>
            </a:r>
            <a:endParaRPr b="1" dirty="0" lang="ru-RU" sz="2400">
              <a:solidFill>
                <a:srgbClr val="FF0000"/>
              </a:solidFill>
              <a:latin charset="0" pitchFamily="18" typeface="Times New Roman"/>
              <a:cs charset="0" pitchFamily="18" typeface="Times New Roman"/>
            </a:endParaRPr>
          </a:p>
        </p:txBody>
      </p:sp>
      <p:sp>
        <p:nvSpPr>
          <p:cNvPr id="4" name="TextBox 3"/>
          <p:cNvSpPr txBox="1"/>
          <p:nvPr/>
        </p:nvSpPr>
        <p:spPr>
          <a:xfrm>
            <a:off x="3491881" y="908720"/>
            <a:ext cx="5544616" cy="3770263"/>
          </a:xfrm>
          <a:prstGeom prst="rect">
            <a:avLst/>
          </a:prstGeom>
          <a:noFill/>
        </p:spPr>
        <p:txBody>
          <a:bodyPr rtlCol="0" wrap="square">
            <a:spAutoFit/>
          </a:bodyPr>
          <a:lstStyle/>
          <a:p>
            <a:pPr algn="just"/>
            <a:r>
              <a:rPr dirty="0" lang="ru-RU" sz="1700"/>
              <a:t>Родился 8 сентября 1923 года в д. Средняя </a:t>
            </a:r>
            <a:r>
              <a:rPr dirty="0" err="1" lang="ru-RU" sz="1700"/>
              <a:t>Шушь</a:t>
            </a:r>
            <a:r>
              <a:rPr dirty="0" lang="ru-RU" sz="1700"/>
              <a:t> Шушенского района. В ноябре 1941 года призвали в армию Ермаковским райвоенкоматом. Служил в г. Абакане связистом. В конце июня 1942 года был направлен в действующую армию юго-западного фронта Харьковского направления в район станции Лиски Воронежской области. Там принял боевое крещение</a:t>
            </a:r>
            <a:r>
              <a:rPr lang="ru-RU" sz="1700"/>
              <a:t>. </a:t>
            </a:r>
          </a:p>
          <a:p>
            <a:pPr algn="just"/>
            <a:r>
              <a:rPr lang="ru-RU" sz="1700"/>
              <a:t>Был </a:t>
            </a:r>
            <a:r>
              <a:rPr dirty="0" lang="ru-RU" sz="1700"/>
              <a:t>контужен, лежал в госпитале.  После излечения попал на Курскую дугу. Потом форсирование Днепра. После Днепра </a:t>
            </a:r>
            <a:r>
              <a:rPr dirty="0" err="1" lang="ru-RU" sz="1700"/>
              <a:t>Корсунь</a:t>
            </a:r>
            <a:r>
              <a:rPr dirty="0" lang="ru-RU" sz="1700"/>
              <a:t> - Шевченковское сражение, а дальше Днестр, затем Пруд и Румыния, Карпаты, Ясско-Кишиневская группировка. 5 декабря 1944 года получил ранение. День Победы встретил в госпитале.</a:t>
            </a:r>
          </a:p>
          <a:p>
            <a:pPr algn="just"/>
            <a:endParaRPr dirty="0" lang="ru-RU"/>
          </a:p>
        </p:txBody>
      </p:sp>
      <p:pic>
        <p:nvPicPr>
          <p:cNvPr descr="C:\Users\максим\Desktop\ветераны\SAM_2188.JPG" id="5" name="Picture 2"/>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rot="5400000">
            <a:off x="653514" y="618965"/>
            <a:ext cx="3012435"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922370"/>
      </p:ext>
    </p:extLst>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максим\Desktop\ветераны\SAM_2130.JPG" id="1028" name="Picture 4"/>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rot="5400000">
            <a:off x="684760" y="736927"/>
            <a:ext cx="2870643" cy="2206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23928" y="404664"/>
            <a:ext cx="4121769" cy="461665"/>
          </a:xfrm>
          <a:prstGeom prst="rect">
            <a:avLst/>
          </a:prstGeom>
          <a:noFill/>
        </p:spPr>
        <p:txBody>
          <a:bodyPr rtlCol="0" wrap="none">
            <a:spAutoFit/>
          </a:bodyPr>
          <a:lstStyle/>
          <a:p>
            <a:r>
              <a:rPr b="1" dirty="0" lang="ru-RU" sz="2400">
                <a:solidFill>
                  <a:srgbClr val="FF0000"/>
                </a:solidFill>
                <a:latin charset="0" pitchFamily="18" typeface="Times New Roman"/>
                <a:cs charset="0" pitchFamily="18" typeface="Times New Roman"/>
              </a:rPr>
              <a:t>Романюк Сергей Андреевич</a:t>
            </a:r>
          </a:p>
        </p:txBody>
      </p:sp>
      <p:sp>
        <p:nvSpPr>
          <p:cNvPr id="4" name="TextBox 3"/>
          <p:cNvSpPr txBox="1"/>
          <p:nvPr/>
        </p:nvSpPr>
        <p:spPr>
          <a:xfrm>
            <a:off x="3635896" y="980728"/>
            <a:ext cx="5112568" cy="2708434"/>
          </a:xfrm>
          <a:prstGeom prst="rect">
            <a:avLst/>
          </a:prstGeom>
          <a:noFill/>
        </p:spPr>
        <p:txBody>
          <a:bodyPr rtlCol="0" wrap="square">
            <a:spAutoFit/>
          </a:bodyPr>
          <a:lstStyle/>
          <a:p>
            <a:pPr algn="just"/>
            <a:r>
              <a:rPr dirty="0" lang="ru-RU" sz="1700"/>
              <a:t>Родился в 1913 году в Подольской области. В 1941 году был призван  в действующую армию. Воевал Сергей Андреевич на 2-м Белорусском и на 1-м Украинском фронтах. Получил очень тяжелое ранение в руку. </a:t>
            </a:r>
            <a:r>
              <a:rPr lang="ru-RU" sz="1700"/>
              <a:t>Долгое </a:t>
            </a:r>
            <a:r>
              <a:rPr dirty="0" lang="ru-RU" sz="1700"/>
              <a:t>время находился в госпитале, после выздоровления снова на фронт. Демобилизовался в 1945 году. За боевые заслуги был награжден медалями «За победу над Германией», «За освобождение Кенигсберга».</a:t>
            </a:r>
          </a:p>
          <a:p>
            <a:pPr algn="just"/>
            <a:endParaRPr dirty="0" lang="ru-RU" sz="1700"/>
          </a:p>
        </p:txBody>
      </p:sp>
    </p:spTree>
    <p:extLst>
      <p:ext uri="{BB962C8B-B14F-4D97-AF65-F5344CB8AC3E}">
        <p14:creationId xmlns:p14="http://schemas.microsoft.com/office/powerpoint/2010/main" val="2466710901"/>
      </p:ext>
    </p:extLst>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9398"/>
            <a:ext cx="9144000" cy="6858000"/>
          </a:xfrm>
          <a:prstGeom prst="rect">
            <a:avLst/>
          </a:prstGeom>
          <a:noFill/>
        </p:spPr>
      </p:pic>
      <p:sp>
        <p:nvSpPr>
          <p:cNvPr id="3" name="TextBox 2"/>
          <p:cNvSpPr txBox="1"/>
          <p:nvPr/>
        </p:nvSpPr>
        <p:spPr>
          <a:xfrm>
            <a:off x="4431506" y="218573"/>
            <a:ext cx="3593356" cy="461665"/>
          </a:xfrm>
          <a:prstGeom prst="rect">
            <a:avLst/>
          </a:prstGeom>
          <a:noFill/>
        </p:spPr>
        <p:txBody>
          <a:bodyPr rtlCol="0" wrap="none">
            <a:spAutoFit/>
          </a:bodyPr>
          <a:lstStyle/>
          <a:p>
            <a:pPr algn="ctr"/>
            <a:r>
              <a:rPr b="1" dirty="0" err="1" lang="ru-RU" sz="2400">
                <a:solidFill>
                  <a:srgbClr val="FF0000"/>
                </a:solidFill>
                <a:latin charset="0" pitchFamily="18" typeface="Times New Roman"/>
                <a:cs charset="0" pitchFamily="18" typeface="Times New Roman"/>
              </a:rPr>
              <a:t>Агибалов</a:t>
            </a:r>
            <a:r>
              <a:rPr b="1" dirty="0" lang="ru-RU" sz="2400">
                <a:solidFill>
                  <a:srgbClr val="FF0000"/>
                </a:solidFill>
                <a:latin charset="0" pitchFamily="18" typeface="Times New Roman"/>
                <a:cs charset="0" pitchFamily="18" typeface="Times New Roman"/>
              </a:rPr>
              <a:t> Петр Кузьмич</a:t>
            </a:r>
          </a:p>
        </p:txBody>
      </p:sp>
      <p:sp>
        <p:nvSpPr>
          <p:cNvPr id="4" name="TextBox 3"/>
          <p:cNvSpPr txBox="1"/>
          <p:nvPr/>
        </p:nvSpPr>
        <p:spPr>
          <a:xfrm>
            <a:off x="3779912" y="836712"/>
            <a:ext cx="4896544" cy="4016484"/>
          </a:xfrm>
          <a:prstGeom prst="rect">
            <a:avLst/>
          </a:prstGeom>
          <a:noFill/>
        </p:spPr>
        <p:txBody>
          <a:bodyPr rtlCol="0" wrap="square">
            <a:spAutoFit/>
          </a:bodyPr>
          <a:lstStyle/>
          <a:p>
            <a:pPr algn="just"/>
            <a:r>
              <a:rPr dirty="0" lang="ru-RU" sz="1700"/>
              <a:t>Родился в с. Коротыш  Орловской области </a:t>
            </a:r>
            <a:r>
              <a:rPr dirty="0" err="1" lang="ru-RU" sz="1700"/>
              <a:t>Ливенского</a:t>
            </a:r>
            <a:r>
              <a:rPr dirty="0" lang="ru-RU" sz="1700"/>
              <a:t>  района. В армию был призван в 1941 году. Воевал Петр  Кузьмич на </a:t>
            </a:r>
            <a:r>
              <a:rPr dirty="0" err="1" lang="ru-RU" sz="1700"/>
              <a:t>Волховском</a:t>
            </a:r>
            <a:r>
              <a:rPr dirty="0" lang="ru-RU" sz="1700"/>
              <a:t> фронте под Ленинградом. Участвовал в прорыве блокады Ленинграда. Воинское звание лейтенант технических войск. Служил в автомобильных войсках, подвозил снаряды к пушкам, обратным рейсом вывозил раненных. Демобилизовался в  июне 1947 года. День Победы  встретил в Латвии. За боевые заслуги был награжден  орденом «Красной звезды», двумя  медалями  «За боевые заслуги»,  медалью  «За прорыв блокады </a:t>
            </a:r>
            <a:r>
              <a:rPr dirty="0" err="1" lang="ru-RU" sz="1700"/>
              <a:t>Лениграда</a:t>
            </a:r>
            <a:r>
              <a:rPr dirty="0" lang="ru-RU" sz="1700"/>
              <a:t>», медалью «За победу над Германией».</a:t>
            </a:r>
          </a:p>
          <a:p>
            <a:pPr algn="just"/>
            <a:r>
              <a:rPr dirty="0" lang="ru-RU" sz="1700"/>
              <a:t> </a:t>
            </a:r>
          </a:p>
        </p:txBody>
      </p:sp>
      <p:pic>
        <p:nvPicPr>
          <p:cNvPr descr="C:\Users\максим\Desktop\ветераны\SAM_2162.JPG" id="1027" name="Picture 3"/>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b="117" l="96" r="148" t="8"/>
          <a:stretch/>
        </p:blipFill>
        <p:spPr bwMode="auto">
          <a:xfrm>
            <a:off x="1043608" y="218573"/>
            <a:ext cx="2324730" cy="3187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336627"/>
      </p:ext>
    </p:extLst>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максим\Desktop\ветераны\SAM_2202.JPG" id="2" name="Picture 2"/>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rot="5400000">
            <a:off x="683566" y="755027"/>
            <a:ext cx="2880321" cy="21602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60380" y="391765"/>
            <a:ext cx="4248535" cy="461665"/>
          </a:xfrm>
          <a:prstGeom prst="rect">
            <a:avLst/>
          </a:prstGeom>
          <a:noFill/>
        </p:spPr>
        <p:txBody>
          <a:bodyPr rtlCol="0" wrap="none">
            <a:spAutoFit/>
          </a:bodyPr>
          <a:lstStyle/>
          <a:p>
            <a:pPr algn="ctr"/>
            <a:r>
              <a:rPr b="1" dirty="0" lang="ru-RU" sz="2400">
                <a:solidFill>
                  <a:srgbClr val="FF0000"/>
                </a:solidFill>
                <a:latin charset="0" pitchFamily="18" typeface="Times New Roman"/>
                <a:cs charset="0" pitchFamily="18" typeface="Times New Roman"/>
              </a:rPr>
              <a:t>Казанцев  Иван Михайлович</a:t>
            </a:r>
          </a:p>
        </p:txBody>
      </p:sp>
      <p:sp>
        <p:nvSpPr>
          <p:cNvPr id="4" name="TextBox 3"/>
          <p:cNvSpPr txBox="1"/>
          <p:nvPr/>
        </p:nvSpPr>
        <p:spPr>
          <a:xfrm>
            <a:off x="3491880" y="980728"/>
            <a:ext cx="5472608" cy="3785652"/>
          </a:xfrm>
          <a:prstGeom prst="rect">
            <a:avLst/>
          </a:prstGeom>
          <a:noFill/>
        </p:spPr>
        <p:txBody>
          <a:bodyPr rtlCol="0" wrap="square">
            <a:spAutoFit/>
          </a:bodyPr>
          <a:lstStyle/>
          <a:p>
            <a:pPr algn="just"/>
            <a:r>
              <a:rPr dirty="0" lang="ru-RU" sz="1700"/>
              <a:t>Родился 22 июня 1926 года. В 1943 году был призван в </a:t>
            </a:r>
          </a:p>
          <a:p>
            <a:pPr algn="just"/>
            <a:r>
              <a:rPr dirty="0" lang="ru-RU" sz="1700"/>
              <a:t>действующую армию. Сразу попал на 2-й Прибалтийский фронт. Рядовой Казанцев  стал артиллеристом одного из расчетов противотанкового 45 миллиметрового орудия. Здесь на латвийской земле был ранен,  после ранения попал  на 1-й  Украинский фронт. С частями этого фронта дошел до Берлина. Под Берлином  в одной из операций был тяжело ранен, долго находился в госпитале на излечении. Был награжден  орденом Отечественной  войны, двумя медалями «За победу», медалью «За отвагу».</a:t>
            </a:r>
          </a:p>
          <a:p>
            <a:pPr algn="just"/>
            <a:r>
              <a:rPr dirty="0" lang="ru-RU" sz="1700"/>
              <a:t> </a:t>
            </a:r>
          </a:p>
          <a:p>
            <a:endParaRPr dirty="0" lang="ru-RU"/>
          </a:p>
          <a:p>
            <a:endParaRPr dirty="0" lang="ru-RU"/>
          </a:p>
        </p:txBody>
      </p:sp>
    </p:spTree>
    <p:extLst>
      <p:ext uri="{BB962C8B-B14F-4D97-AF65-F5344CB8AC3E}">
        <p14:creationId xmlns:p14="http://schemas.microsoft.com/office/powerpoint/2010/main" val="173657628"/>
      </p:ext>
    </p:extLst>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sp>
        <p:nvSpPr>
          <p:cNvPr id="2" name="TextBox 1"/>
          <p:cNvSpPr txBox="1"/>
          <p:nvPr/>
        </p:nvSpPr>
        <p:spPr>
          <a:xfrm>
            <a:off x="4469466" y="241120"/>
            <a:ext cx="3599319" cy="461665"/>
          </a:xfrm>
          <a:prstGeom prst="rect">
            <a:avLst/>
          </a:prstGeom>
          <a:noFill/>
        </p:spPr>
        <p:txBody>
          <a:bodyPr rtlCol="0" wrap="none">
            <a:spAutoFit/>
          </a:bodyPr>
          <a:lstStyle/>
          <a:p>
            <a:pPr algn="ctr"/>
            <a:r>
              <a:rPr b="1" dirty="0" err="1" lang="ru-RU" sz="2400">
                <a:solidFill>
                  <a:srgbClr val="FF0000"/>
                </a:solidFill>
                <a:latin charset="0" pitchFamily="18" typeface="Times New Roman"/>
                <a:cs charset="0" pitchFamily="18" typeface="Times New Roman"/>
              </a:rPr>
              <a:t>Байзан</a:t>
            </a:r>
            <a:r>
              <a:rPr b="1" dirty="0" lang="ru-RU" sz="2400">
                <a:solidFill>
                  <a:srgbClr val="FF0000"/>
                </a:solidFill>
                <a:latin charset="0" pitchFamily="18" typeface="Times New Roman"/>
                <a:cs charset="0" pitchFamily="18" typeface="Times New Roman"/>
              </a:rPr>
              <a:t> Иван Яковлевич</a:t>
            </a:r>
          </a:p>
        </p:txBody>
      </p:sp>
      <p:sp>
        <p:nvSpPr>
          <p:cNvPr id="3" name="TextBox 2"/>
          <p:cNvSpPr txBox="1"/>
          <p:nvPr/>
        </p:nvSpPr>
        <p:spPr>
          <a:xfrm>
            <a:off x="3563888" y="780294"/>
            <a:ext cx="5410477" cy="4278094"/>
          </a:xfrm>
          <a:prstGeom prst="rect">
            <a:avLst/>
          </a:prstGeom>
          <a:noFill/>
        </p:spPr>
        <p:txBody>
          <a:bodyPr rtlCol="0" wrap="square">
            <a:spAutoFit/>
          </a:bodyPr>
          <a:lstStyle/>
          <a:p>
            <a:pPr algn="just"/>
            <a:r>
              <a:rPr dirty="0" lang="ru-RU" sz="1700"/>
              <a:t>Родился 18 марта 1925 года. </a:t>
            </a:r>
            <a:r>
              <a:rPr lang="ru-RU" sz="1700"/>
              <a:t>В армию призван </a:t>
            </a:r>
            <a:r>
              <a:rPr dirty="0" lang="ru-RU" sz="1700"/>
              <a:t>в 1942 году. Был отправлен в г. Новосибирск, где формировалась группа бойцов, которых доставили в  военный городок г. Бердска, для прохождения краткосрочной учебы на должность командира отделения. Затем отработка практических навыков в военно-полевых лагерях и только потом на фронт. Вместе с войсками Украинского фронта Иван Яковлевич участвовал в боях за город  Винница. Освобождал Западную Украину, воевал в Карпатах, был участником штурма Кенигсберга, освобождал Польшу, прошел всю Чехословакию. И закончил войну в г. Прага. Боевой путь Ивана Яковлевича отмечен правительственными наградами: орден Красной Звезды, две медали «За отвагу», медаль «За победу над Германией». Воевал в 617 минометном полку.</a:t>
            </a:r>
          </a:p>
        </p:txBody>
      </p:sp>
      <p:pic>
        <p:nvPicPr>
          <p:cNvPr descr="C:\Users\максим\Desktop\ветераны\SAM_2033.JPG" id="5" name="Picture 2"/>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b="25" l="70" t="166"/>
          <a:stretch/>
        </p:blipFill>
        <p:spPr bwMode="auto">
          <a:xfrm rot="5400000">
            <a:off x="647994" y="648911"/>
            <a:ext cx="3167491"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329048"/>
      </p:ext>
    </p:extLst>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20827" y="0"/>
            <a:ext cx="9144000" cy="6858000"/>
          </a:xfrm>
          <a:prstGeom prst="rect">
            <a:avLst/>
          </a:prstGeom>
          <a:noFill/>
        </p:spPr>
      </p:pic>
      <p:pic>
        <p:nvPicPr>
          <p:cNvPr descr="C:\Users\максим\Desktop\ветераны\SAM_2132.JPG" id="2" name="Picture 2"/>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rot="5400000">
            <a:off x="647562" y="656693"/>
            <a:ext cx="3024335" cy="2232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96418" y="274721"/>
            <a:ext cx="4391523" cy="461665"/>
          </a:xfrm>
          <a:prstGeom prst="rect">
            <a:avLst/>
          </a:prstGeom>
          <a:noFill/>
        </p:spPr>
        <p:txBody>
          <a:bodyPr rtlCol="0" wrap="none">
            <a:spAutoFit/>
          </a:bodyPr>
          <a:lstStyle/>
          <a:p>
            <a:pPr algn="ctr"/>
            <a:r>
              <a:rPr b="1" dirty="0" lang="ru-RU" sz="2400">
                <a:solidFill>
                  <a:srgbClr val="FF0000"/>
                </a:solidFill>
                <a:latin charset="0" pitchFamily="18" typeface="Times New Roman"/>
                <a:cs charset="0" pitchFamily="18" typeface="Times New Roman"/>
              </a:rPr>
              <a:t>Баранов Степан Афанасьевич</a:t>
            </a:r>
          </a:p>
        </p:txBody>
      </p:sp>
      <p:sp>
        <p:nvSpPr>
          <p:cNvPr id="4" name="TextBox 3"/>
          <p:cNvSpPr txBox="1"/>
          <p:nvPr/>
        </p:nvSpPr>
        <p:spPr>
          <a:xfrm>
            <a:off x="3635896" y="951033"/>
            <a:ext cx="5112568" cy="2462213"/>
          </a:xfrm>
          <a:prstGeom prst="rect">
            <a:avLst/>
          </a:prstGeom>
          <a:noFill/>
        </p:spPr>
        <p:txBody>
          <a:bodyPr rtlCol="0" wrap="square">
            <a:spAutoFit/>
          </a:bodyPr>
          <a:lstStyle/>
          <a:p>
            <a:pPr algn="just"/>
            <a:r>
              <a:rPr dirty="0" lang="ru-RU" sz="1700"/>
              <a:t>Степан Афанасьевич родился 12 января 1921 года в Каратузском районе. В действующую армию был призван в 1939 году. Воевал в 5-м полку  59-й стрелковой дивизии. Победу встретил в Японии. Вернулся в 1946 году, в звании сержанта. Степан Афанасьевич за боевые заслуги был награжден орденом Славы, медалями «За отвагу», «За победу над Японией», «За победу над Германией». </a:t>
            </a:r>
          </a:p>
          <a:p>
            <a:endParaRPr dirty="0" lang="ru-RU"/>
          </a:p>
        </p:txBody>
      </p:sp>
    </p:spTree>
    <p:extLst>
      <p:ext uri="{BB962C8B-B14F-4D97-AF65-F5344CB8AC3E}">
        <p14:creationId xmlns:p14="http://schemas.microsoft.com/office/powerpoint/2010/main" val="3280997053"/>
      </p:ext>
    </p:extLst>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максим\Desktop\ветераны\SAM_2154.JPG" id="2" name="Picture 2"/>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rot="5400000">
            <a:off x="574744" y="646204"/>
            <a:ext cx="3174849" cy="23811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03129" y="273165"/>
            <a:ext cx="4922117" cy="461665"/>
          </a:xfrm>
          <a:prstGeom prst="rect">
            <a:avLst/>
          </a:prstGeom>
          <a:noFill/>
        </p:spPr>
        <p:txBody>
          <a:bodyPr rtlCol="0" wrap="none">
            <a:spAutoFit/>
          </a:bodyPr>
          <a:lstStyle/>
          <a:p>
            <a:r>
              <a:rPr b="1" dirty="0" err="1" lang="ru-RU" sz="2400">
                <a:solidFill>
                  <a:srgbClr val="FF0000"/>
                </a:solidFill>
                <a:latin charset="0" pitchFamily="18" typeface="Times New Roman"/>
                <a:cs charset="0" pitchFamily="18" typeface="Times New Roman"/>
              </a:rPr>
              <a:t>Кореневский</a:t>
            </a:r>
            <a:r>
              <a:rPr b="1" dirty="0" lang="ru-RU" sz="2400">
                <a:solidFill>
                  <a:srgbClr val="FF0000"/>
                </a:solidFill>
                <a:latin charset="0" pitchFamily="18" typeface="Times New Roman"/>
                <a:cs charset="0" pitchFamily="18" typeface="Times New Roman"/>
              </a:rPr>
              <a:t>  Дмитрий Иванович</a:t>
            </a:r>
          </a:p>
        </p:txBody>
      </p:sp>
      <p:sp>
        <p:nvSpPr>
          <p:cNvPr id="4" name="TextBox 3"/>
          <p:cNvSpPr txBox="1"/>
          <p:nvPr/>
        </p:nvSpPr>
        <p:spPr>
          <a:xfrm>
            <a:off x="3635896" y="908720"/>
            <a:ext cx="5256584" cy="2723823"/>
          </a:xfrm>
          <a:prstGeom prst="rect">
            <a:avLst/>
          </a:prstGeom>
          <a:noFill/>
        </p:spPr>
        <p:txBody>
          <a:bodyPr rtlCol="0" wrap="square">
            <a:spAutoFit/>
          </a:bodyPr>
          <a:lstStyle/>
          <a:p>
            <a:pPr algn="just"/>
            <a:r>
              <a:rPr dirty="0" lang="ru-RU" sz="1700"/>
              <a:t>Родился 8 ноября 1922 года  в Шушенском. В действующую армию был призван  в 1941 году Ермаковским военкоматом. Воевал Дмитрий Иванович на Ленинградском фронте. В одной из операций получил тяжёлое ранение в ногу. Был доставлен </a:t>
            </a:r>
            <a:r>
              <a:rPr lang="ru-RU" sz="1700"/>
              <a:t>в госпиталь. </a:t>
            </a:r>
            <a:r>
              <a:rPr dirty="0" lang="ru-RU" sz="1700"/>
              <a:t>В связи с тяжёлым ранением был комиссован. За храбрость, стойкость и мужество проявленное в борьбе с немецко-фашистскими захватчиками,   награжден медалями и орденами.</a:t>
            </a:r>
          </a:p>
          <a:p>
            <a:endParaRPr dirty="0" lang="ru-RU"/>
          </a:p>
        </p:txBody>
      </p:sp>
    </p:spTree>
    <p:extLst>
      <p:ext uri="{BB962C8B-B14F-4D97-AF65-F5344CB8AC3E}">
        <p14:creationId xmlns:p14="http://schemas.microsoft.com/office/powerpoint/2010/main" val="1876064550"/>
      </p:ext>
    </p:extLst>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21229" y="0"/>
            <a:ext cx="9182175" cy="6886631"/>
          </a:xfrm>
          <a:prstGeom prst="rect">
            <a:avLst/>
          </a:prstGeom>
          <a:noFill/>
        </p:spPr>
      </p:pic>
      <p:sp>
        <p:nvSpPr>
          <p:cNvPr id="5" name="TextBox 4"/>
          <p:cNvSpPr txBox="1"/>
          <p:nvPr/>
        </p:nvSpPr>
        <p:spPr>
          <a:xfrm>
            <a:off x="2699792" y="5373216"/>
            <a:ext cx="3816424" cy="584775"/>
          </a:xfrm>
          <a:prstGeom prst="rect">
            <a:avLst/>
          </a:prstGeom>
          <a:noFill/>
        </p:spPr>
        <p:txBody>
          <a:bodyPr rtlCol="0" wrap="square">
            <a:spAutoFit/>
          </a:bodyPr>
          <a:lstStyle/>
          <a:p>
            <a:pPr algn="ctr"/>
            <a:endParaRPr b="1" dirty="0" i="1" lang="ru-RU" sz="1400">
              <a:solidFill>
                <a:srgbClr val="FF0000"/>
              </a:solidFill>
            </a:endParaRPr>
          </a:p>
          <a:p>
            <a:endParaRPr dirty="0" lang="ru-RU"/>
          </a:p>
        </p:txBody>
      </p:sp>
      <p:sp>
        <p:nvSpPr>
          <p:cNvPr id="6" name="TextBox 5"/>
          <p:cNvSpPr txBox="1"/>
          <p:nvPr/>
        </p:nvSpPr>
        <p:spPr>
          <a:xfrm>
            <a:off x="3851920" y="548680"/>
            <a:ext cx="5040560" cy="6755696"/>
          </a:xfrm>
          <a:prstGeom prst="rect">
            <a:avLst/>
          </a:prstGeom>
          <a:noFill/>
        </p:spPr>
        <p:txBody>
          <a:bodyPr rtlCol="0" wrap="square">
            <a:spAutoFit/>
          </a:bodyPr>
          <a:lstStyle/>
          <a:p>
            <a:pPr algn="ctr"/>
            <a:r>
              <a:rPr dirty="0" lang="ru-RU" sz="1600">
                <a:solidFill>
                  <a:srgbClr val="202122"/>
                </a:solidFill>
                <a:latin typeface="Arial"/>
                <a:ea typeface="Calibri"/>
              </a:rPr>
              <a:t>В селе Казанцево  родился Герой Советского Союза</a:t>
            </a:r>
          </a:p>
          <a:p>
            <a:pPr algn="ctr"/>
            <a:r>
              <a:rPr dirty="0" lang="ru-RU" sz="1600">
                <a:solidFill>
                  <a:srgbClr val="202122"/>
                </a:solidFill>
                <a:latin typeface="Arial"/>
                <a:ea typeface="Calibri"/>
              </a:rPr>
              <a:t>       </a:t>
            </a:r>
            <a:r>
              <a:rPr dirty="0" lang="ru-RU" sz="1600" u="sng">
                <a:solidFill>
                  <a:srgbClr val="0645AD"/>
                </a:solidFill>
                <a:latin typeface="Arial"/>
                <a:ea typeface="Calibri"/>
                <a:cs typeface="Times New Roman"/>
                <a:hlinkClick r:id="rId3" tooltip="Семирадский, Александр Антонович"/>
              </a:rPr>
              <a:t>Александр Антонович </a:t>
            </a:r>
            <a:r>
              <a:rPr dirty="0" err="1" lang="ru-RU" sz="1600" u="sng">
                <a:solidFill>
                  <a:srgbClr val="0645AD"/>
                </a:solidFill>
                <a:latin typeface="Arial"/>
                <a:ea typeface="Calibri"/>
                <a:cs typeface="Times New Roman"/>
                <a:hlinkClick r:id="rId3" tooltip="Семирадский, Александр Антонович"/>
              </a:rPr>
              <a:t>Семирадский</a:t>
            </a:r>
            <a:endParaRPr dirty="0" lang="ru-RU" sz="1600" u="sng">
              <a:solidFill>
                <a:srgbClr val="0645AD"/>
              </a:solidFill>
              <a:latin typeface="Arial"/>
              <a:ea typeface="Calibri"/>
              <a:cs typeface="Times New Roman"/>
            </a:endParaRPr>
          </a:p>
          <a:p>
            <a:pPr algn="just">
              <a:spcBef>
                <a:spcPts val="600"/>
              </a:spcBef>
              <a:spcAft>
                <a:spcPts val="600"/>
              </a:spcAft>
            </a:pPr>
            <a:r>
              <a:rPr dirty="0" lang="ru-RU" sz="1100">
                <a:solidFill>
                  <a:srgbClr val="202122"/>
                </a:solidFill>
                <a:latin typeface="Arial"/>
                <a:ea typeface="Times New Roman"/>
              </a:rPr>
              <a:t>Александр </a:t>
            </a:r>
            <a:r>
              <a:rPr dirty="0" err="1" lang="ru-RU" sz="1100">
                <a:solidFill>
                  <a:srgbClr val="202122"/>
                </a:solidFill>
                <a:latin typeface="Arial"/>
                <a:ea typeface="Times New Roman"/>
              </a:rPr>
              <a:t>Семирадский</a:t>
            </a:r>
            <a:r>
              <a:rPr dirty="0" lang="ru-RU" sz="1100">
                <a:solidFill>
                  <a:srgbClr val="202122"/>
                </a:solidFill>
                <a:latin typeface="Arial"/>
                <a:ea typeface="Times New Roman"/>
              </a:rPr>
              <a:t> родился </a:t>
            </a:r>
            <a:r>
              <a:rPr dirty="0" lang="ru-RU" sz="1100" u="sng">
                <a:solidFill>
                  <a:srgbClr val="0645AD"/>
                </a:solidFill>
                <a:latin typeface="Arial"/>
                <a:ea typeface="Times New Roman"/>
                <a:hlinkClick r:id="rId4" tooltip="4 декабря"/>
              </a:rPr>
              <a:t>4 декабря</a:t>
            </a:r>
            <a:r>
              <a:rPr dirty="0" lang="ru-RU" sz="1100">
                <a:solidFill>
                  <a:srgbClr val="202122"/>
                </a:solidFill>
                <a:latin typeface="Arial"/>
                <a:ea typeface="Times New Roman"/>
              </a:rPr>
              <a:t> </a:t>
            </a:r>
            <a:r>
              <a:rPr dirty="0" lang="ru-RU" sz="1100" u="sng">
                <a:solidFill>
                  <a:srgbClr val="0645AD"/>
                </a:solidFill>
                <a:latin typeface="Arial"/>
                <a:ea typeface="Times New Roman"/>
                <a:hlinkClick r:id="rId5" tooltip="1923 год"/>
              </a:rPr>
              <a:t>1923 года</a:t>
            </a:r>
            <a:r>
              <a:rPr dirty="0" lang="ru-RU" sz="1100">
                <a:solidFill>
                  <a:srgbClr val="202122"/>
                </a:solidFill>
                <a:latin typeface="Arial"/>
                <a:ea typeface="Times New Roman"/>
              </a:rPr>
              <a:t> в селе </a:t>
            </a:r>
            <a:r>
              <a:rPr dirty="0" lang="ru-RU" sz="1100" u="sng">
                <a:solidFill>
                  <a:srgbClr val="0645AD"/>
                </a:solidFill>
                <a:latin typeface="Arial"/>
                <a:ea typeface="Times New Roman"/>
                <a:hlinkClick r:id="rId6" tooltip="Казанцево (Шушенский район)"/>
              </a:rPr>
              <a:t>Казанцево</a:t>
            </a:r>
            <a:r>
              <a:rPr dirty="0" lang="ru-RU" sz="1100">
                <a:solidFill>
                  <a:srgbClr val="202122"/>
                </a:solidFill>
                <a:latin typeface="Arial"/>
                <a:ea typeface="Times New Roman"/>
              </a:rPr>
              <a:t> (ныне — </a:t>
            </a:r>
            <a:r>
              <a:rPr dirty="0" lang="ru-RU" sz="1100" u="sng">
                <a:solidFill>
                  <a:srgbClr val="0645AD"/>
                </a:solidFill>
                <a:latin typeface="Arial"/>
                <a:ea typeface="Times New Roman"/>
                <a:hlinkClick r:id="rId7" tooltip="Шушенский район"/>
              </a:rPr>
              <a:t>Шушенский район</a:t>
            </a:r>
            <a:r>
              <a:rPr dirty="0" lang="ru-RU" sz="1100">
                <a:solidFill>
                  <a:srgbClr val="202122"/>
                </a:solidFill>
                <a:latin typeface="Arial"/>
                <a:ea typeface="Times New Roman"/>
              </a:rPr>
              <a:t> </a:t>
            </a:r>
            <a:r>
              <a:rPr dirty="0" lang="ru-RU" sz="1100" u="sng">
                <a:solidFill>
                  <a:srgbClr val="0645AD"/>
                </a:solidFill>
                <a:latin typeface="Arial"/>
                <a:ea typeface="Times New Roman"/>
                <a:hlinkClick r:id="rId8" tooltip="Красноярский край"/>
              </a:rPr>
              <a:t>Красноярского края</a:t>
            </a:r>
            <a:r>
              <a:rPr dirty="0" lang="ru-RU" sz="1100">
                <a:solidFill>
                  <a:srgbClr val="202122"/>
                </a:solidFill>
                <a:latin typeface="Arial"/>
                <a:ea typeface="Times New Roman"/>
              </a:rPr>
              <a:t>). Окончил десять классов школы. В </a:t>
            </a:r>
            <a:r>
              <a:rPr dirty="0" lang="ru-RU" sz="1100" u="sng">
                <a:solidFill>
                  <a:srgbClr val="0645AD"/>
                </a:solidFill>
                <a:latin typeface="Arial"/>
                <a:ea typeface="Times New Roman"/>
                <a:hlinkClick r:id="rId9" tooltip="1941 год"/>
              </a:rPr>
              <a:t>1941 году</a:t>
            </a:r>
            <a:r>
              <a:rPr dirty="0" lang="ru-RU" sz="1100">
                <a:solidFill>
                  <a:srgbClr val="202122"/>
                </a:solidFill>
                <a:latin typeface="Arial"/>
                <a:ea typeface="Times New Roman"/>
              </a:rPr>
              <a:t> </a:t>
            </a:r>
            <a:r>
              <a:rPr dirty="0" err="1" lang="ru-RU" sz="1100">
                <a:solidFill>
                  <a:srgbClr val="202122"/>
                </a:solidFill>
                <a:latin typeface="Arial"/>
                <a:ea typeface="Times New Roman"/>
              </a:rPr>
              <a:t>Семирадский</a:t>
            </a:r>
            <a:r>
              <a:rPr dirty="0" lang="ru-RU" sz="1100">
                <a:solidFill>
                  <a:srgbClr val="202122"/>
                </a:solidFill>
                <a:latin typeface="Arial"/>
                <a:ea typeface="Times New Roman"/>
              </a:rPr>
              <a:t> был призван на службу в Рабоче-крестьянскую Красную Армию. В </a:t>
            </a:r>
            <a:r>
              <a:rPr dirty="0" lang="ru-RU" sz="1100" u="sng">
                <a:solidFill>
                  <a:srgbClr val="0645AD"/>
                </a:solidFill>
                <a:latin typeface="Arial"/>
                <a:ea typeface="Times New Roman"/>
                <a:hlinkClick r:id="rId10" tooltip="1942 год"/>
              </a:rPr>
              <a:t>1942 году</a:t>
            </a:r>
            <a:r>
              <a:rPr dirty="0" lang="ru-RU" sz="1100">
                <a:solidFill>
                  <a:srgbClr val="202122"/>
                </a:solidFill>
                <a:latin typeface="Arial"/>
                <a:ea typeface="Times New Roman"/>
              </a:rPr>
              <a:t> он окончил </a:t>
            </a:r>
            <a:r>
              <a:rPr dirty="0" lang="ru-RU" sz="1100" u="sng">
                <a:solidFill>
                  <a:srgbClr val="0645AD"/>
                </a:solidFill>
                <a:latin typeface="Arial"/>
                <a:ea typeface="Times New Roman"/>
                <a:hlinkClick r:id="rId11" tooltip="Московское высшее военное командное училище"/>
              </a:rPr>
              <a:t>Московское пехотное училище</a:t>
            </a:r>
            <a:r>
              <a:rPr dirty="0" lang="ru-RU" sz="1100">
                <a:solidFill>
                  <a:srgbClr val="202122"/>
                </a:solidFill>
                <a:latin typeface="Arial"/>
                <a:ea typeface="Times New Roman"/>
              </a:rPr>
              <a:t>. С марта того же года — на фронтах Великой Отечественной войны</a:t>
            </a:r>
            <a:r>
              <a:rPr baseline="30000" dirty="0" lang="ru-RU" sz="1100" u="sng">
                <a:solidFill>
                  <a:srgbClr val="0645AD"/>
                </a:solidFill>
                <a:latin typeface="Arial"/>
                <a:ea typeface="Times New Roman"/>
              </a:rPr>
              <a:t>[</a:t>
            </a:r>
            <a:endParaRPr dirty="0" lang="ru-RU" sz="1100">
              <a:latin typeface="Times New Roman"/>
              <a:ea typeface="Times New Roman"/>
            </a:endParaRPr>
          </a:p>
          <a:p>
            <a:pPr algn="just">
              <a:spcBef>
                <a:spcPts val="600"/>
              </a:spcBef>
              <a:spcAft>
                <a:spcPts val="600"/>
              </a:spcAft>
            </a:pPr>
            <a:r>
              <a:rPr dirty="0" lang="ru-RU" sz="1100">
                <a:solidFill>
                  <a:srgbClr val="202122"/>
                </a:solidFill>
                <a:latin typeface="Arial"/>
                <a:ea typeface="Times New Roman"/>
              </a:rPr>
              <a:t>К январю </a:t>
            </a:r>
            <a:r>
              <a:rPr dirty="0" lang="ru-RU" sz="1100" u="sng">
                <a:solidFill>
                  <a:srgbClr val="0645AD"/>
                </a:solidFill>
                <a:latin typeface="Arial"/>
                <a:ea typeface="Times New Roman"/>
                <a:hlinkClick r:id="rId12" tooltip="1945 год"/>
              </a:rPr>
              <a:t>1945 года</a:t>
            </a:r>
            <a:r>
              <a:rPr dirty="0" lang="ru-RU" sz="1100">
                <a:solidFill>
                  <a:srgbClr val="202122"/>
                </a:solidFill>
                <a:latin typeface="Arial"/>
                <a:ea typeface="Times New Roman"/>
              </a:rPr>
              <a:t> майор Александр </a:t>
            </a:r>
            <a:r>
              <a:rPr dirty="0" err="1" lang="ru-RU" sz="1100">
                <a:solidFill>
                  <a:srgbClr val="202122"/>
                </a:solidFill>
                <a:latin typeface="Arial"/>
                <a:ea typeface="Times New Roman"/>
              </a:rPr>
              <a:t>Семирадский</a:t>
            </a:r>
            <a:r>
              <a:rPr dirty="0" lang="ru-RU" sz="1100">
                <a:solidFill>
                  <a:srgbClr val="202122"/>
                </a:solidFill>
                <a:latin typeface="Arial"/>
                <a:ea typeface="Times New Roman"/>
              </a:rPr>
              <a:t> командовал </a:t>
            </a:r>
            <a:r>
              <a:rPr dirty="0" lang="ru-RU" sz="1100" u="sng">
                <a:solidFill>
                  <a:srgbClr val="0645AD"/>
                </a:solidFill>
                <a:latin typeface="Arial"/>
                <a:ea typeface="Times New Roman"/>
                <a:hlinkClick r:id="rId13" tooltip="Батальон"/>
              </a:rPr>
              <a:t>батальоном</a:t>
            </a:r>
            <a:r>
              <a:rPr dirty="0" lang="ru-RU" sz="1100">
                <a:solidFill>
                  <a:srgbClr val="202122"/>
                </a:solidFill>
                <a:latin typeface="Arial"/>
                <a:ea typeface="Times New Roman"/>
              </a:rPr>
              <a:t> 1071-го стрелкового полка </a:t>
            </a:r>
            <a:r>
              <a:rPr dirty="0" lang="ru-RU" sz="1100" u="sng">
                <a:solidFill>
                  <a:srgbClr val="0645AD"/>
                </a:solidFill>
                <a:latin typeface="Arial"/>
                <a:ea typeface="Times New Roman"/>
                <a:hlinkClick r:id="rId14" tooltip="311-я стрелковая дивизия"/>
              </a:rPr>
              <a:t>311-й стрелковой дивизии</a:t>
            </a:r>
            <a:r>
              <a:rPr dirty="0" lang="ru-RU" sz="1100">
                <a:solidFill>
                  <a:srgbClr val="202122"/>
                </a:solidFill>
                <a:latin typeface="Arial"/>
                <a:ea typeface="Times New Roman"/>
              </a:rPr>
              <a:t> </a:t>
            </a:r>
            <a:r>
              <a:rPr dirty="0" lang="ru-RU" sz="1100" u="sng">
                <a:solidFill>
                  <a:srgbClr val="0645AD"/>
                </a:solidFill>
                <a:latin typeface="Arial"/>
                <a:ea typeface="Times New Roman"/>
                <a:hlinkClick r:id="rId15" tooltip="61-я армия (СССР)"/>
              </a:rPr>
              <a:t>61-й армии</a:t>
            </a:r>
            <a:r>
              <a:rPr dirty="0" lang="ru-RU" sz="1100">
                <a:solidFill>
                  <a:srgbClr val="202122"/>
                </a:solidFill>
                <a:latin typeface="Arial"/>
                <a:ea typeface="Times New Roman"/>
              </a:rPr>
              <a:t> </a:t>
            </a:r>
            <a:r>
              <a:rPr dirty="0" lang="ru-RU" sz="1100" u="sng">
                <a:solidFill>
                  <a:srgbClr val="FAA700"/>
                </a:solidFill>
                <a:latin typeface="Arial"/>
                <a:ea typeface="Times New Roman"/>
                <a:hlinkClick r:id="rId16"/>
              </a:rPr>
              <a:t>1-го Белорусского фронта</a:t>
            </a:r>
            <a:r>
              <a:rPr dirty="0" lang="ru-RU" sz="1100">
                <a:solidFill>
                  <a:srgbClr val="202122"/>
                </a:solidFill>
                <a:latin typeface="Arial"/>
                <a:ea typeface="Times New Roman"/>
              </a:rPr>
              <a:t>. Отличился во время освобождения </a:t>
            </a:r>
            <a:r>
              <a:rPr dirty="0" lang="ru-RU" sz="1100" u="sng">
                <a:solidFill>
                  <a:srgbClr val="0645AD"/>
                </a:solidFill>
                <a:latin typeface="Arial"/>
                <a:ea typeface="Times New Roman"/>
                <a:hlinkClick r:id="rId17" tooltip="Польша"/>
              </a:rPr>
              <a:t>Польши</a:t>
            </a:r>
            <a:r>
              <a:rPr dirty="0" lang="ru-RU" sz="1100">
                <a:solidFill>
                  <a:srgbClr val="202122"/>
                </a:solidFill>
                <a:latin typeface="Arial"/>
                <a:ea typeface="Times New Roman"/>
              </a:rPr>
              <a:t>. </a:t>
            </a:r>
            <a:r>
              <a:rPr dirty="0" lang="ru-RU" sz="1100" u="sng">
                <a:solidFill>
                  <a:srgbClr val="0645AD"/>
                </a:solidFill>
                <a:latin typeface="Arial"/>
                <a:ea typeface="Times New Roman"/>
                <a:hlinkClick r:id="rId18" tooltip="30 января"/>
              </a:rPr>
              <a:t>30 января</a:t>
            </a:r>
            <a:r>
              <a:rPr dirty="0" lang="ru-RU" sz="1100">
                <a:solidFill>
                  <a:srgbClr val="202122"/>
                </a:solidFill>
                <a:latin typeface="Arial"/>
                <a:ea typeface="Times New Roman"/>
              </a:rPr>
              <a:t> 1945 года батальон </a:t>
            </a:r>
            <a:r>
              <a:rPr dirty="0" err="1" lang="ru-RU" sz="1100">
                <a:solidFill>
                  <a:srgbClr val="202122"/>
                </a:solidFill>
                <a:latin typeface="Arial"/>
                <a:ea typeface="Times New Roman"/>
              </a:rPr>
              <a:t>Семирадского</a:t>
            </a:r>
            <a:r>
              <a:rPr dirty="0" lang="ru-RU" sz="1100">
                <a:solidFill>
                  <a:srgbClr val="202122"/>
                </a:solidFill>
                <a:latin typeface="Arial"/>
                <a:ea typeface="Times New Roman"/>
              </a:rPr>
              <a:t> успешно отразил массированную немецкую контратаку в районе города </a:t>
            </a:r>
            <a:r>
              <a:rPr dirty="0" err="1" lang="ru-RU" sz="1100">
                <a:solidFill>
                  <a:srgbClr val="202122"/>
                </a:solidFill>
                <a:latin typeface="Arial"/>
                <a:ea typeface="Times New Roman"/>
              </a:rPr>
              <a:t>Шнайдемюль</a:t>
            </a:r>
            <a:r>
              <a:rPr dirty="0" lang="ru-RU" sz="1100">
                <a:solidFill>
                  <a:srgbClr val="202122"/>
                </a:solidFill>
                <a:latin typeface="Arial"/>
                <a:ea typeface="Times New Roman"/>
              </a:rPr>
              <a:t> (ныне — </a:t>
            </a:r>
            <a:r>
              <a:rPr dirty="0" lang="ru-RU" sz="1100" u="sng">
                <a:solidFill>
                  <a:srgbClr val="0645AD"/>
                </a:solidFill>
                <a:latin typeface="Arial"/>
                <a:ea typeface="Times New Roman"/>
                <a:hlinkClick r:id="rId19" tooltip="Пила (город)"/>
              </a:rPr>
              <a:t>Пила</a:t>
            </a:r>
            <a:r>
              <a:rPr dirty="0" lang="ru-RU" sz="1100">
                <a:solidFill>
                  <a:srgbClr val="202122"/>
                </a:solidFill>
                <a:latin typeface="Arial"/>
                <a:ea typeface="Times New Roman"/>
              </a:rPr>
              <a:t>) и перерезал железную дорогу и шоссе, что способствовало успешному окружению вражеской группировки в городе. В тех боях </a:t>
            </a:r>
            <a:r>
              <a:rPr dirty="0" err="1" lang="ru-RU" sz="1100">
                <a:solidFill>
                  <a:srgbClr val="202122"/>
                </a:solidFill>
                <a:latin typeface="Arial"/>
                <a:ea typeface="Times New Roman"/>
              </a:rPr>
              <a:t>Семирадский</a:t>
            </a:r>
            <a:r>
              <a:rPr dirty="0" lang="ru-RU" sz="1100">
                <a:solidFill>
                  <a:srgbClr val="202122"/>
                </a:solidFill>
                <a:latin typeface="Arial"/>
                <a:ea typeface="Times New Roman"/>
              </a:rPr>
              <a:t> погиб. Похоронен на воинском кладбище в городе </a:t>
            </a:r>
            <a:r>
              <a:rPr dirty="0" lang="ru-RU" sz="1100" u="sng">
                <a:solidFill>
                  <a:srgbClr val="BA0000"/>
                </a:solidFill>
                <a:latin typeface="Arial"/>
                <a:ea typeface="Times New Roman"/>
                <a:hlinkClick r:id="rId20" tooltip="Пиле-Лешкове (страница отсутствует)"/>
              </a:rPr>
              <a:t>Пиле-</a:t>
            </a:r>
            <a:r>
              <a:rPr dirty="0" err="1" lang="ru-RU" sz="1100" u="sng">
                <a:solidFill>
                  <a:srgbClr val="BA0000"/>
                </a:solidFill>
                <a:latin typeface="Arial"/>
                <a:ea typeface="Times New Roman"/>
                <a:hlinkClick r:id="rId20" tooltip="Пиле-Лешкове (страница отсутствует)"/>
              </a:rPr>
              <a:t>Лешкове</a:t>
            </a:r>
            <a:r>
              <a:rPr dirty="0" lang="ru-RU" sz="1100">
                <a:solidFill>
                  <a:srgbClr val="202122"/>
                </a:solidFill>
                <a:latin typeface="Arial"/>
                <a:ea typeface="Times New Roman"/>
              </a:rPr>
              <a:t>.</a:t>
            </a:r>
            <a:endParaRPr dirty="0" lang="ru-RU" sz="1100">
              <a:latin typeface="Times New Roman"/>
              <a:ea typeface="Times New Roman"/>
            </a:endParaRPr>
          </a:p>
          <a:p>
            <a:pPr algn="just">
              <a:spcBef>
                <a:spcPts val="600"/>
              </a:spcBef>
              <a:spcAft>
                <a:spcPts val="600"/>
              </a:spcAft>
            </a:pPr>
            <a:r>
              <a:rPr dirty="0" lang="ru-RU" sz="1100">
                <a:solidFill>
                  <a:srgbClr val="202122"/>
                </a:solidFill>
                <a:latin typeface="Arial"/>
                <a:ea typeface="Times New Roman"/>
              </a:rPr>
              <a:t>Указом Президиума </a:t>
            </a:r>
            <a:r>
              <a:rPr dirty="0" lang="ru-RU" sz="1100" u="sng">
                <a:solidFill>
                  <a:srgbClr val="0645AD"/>
                </a:solidFill>
                <a:latin typeface="Arial"/>
                <a:ea typeface="Times New Roman"/>
                <a:hlinkClick r:id="rId21" tooltip="Верховный Совет СССР"/>
              </a:rPr>
              <a:t>Верховного Совета СССР</a:t>
            </a:r>
            <a:r>
              <a:rPr dirty="0" lang="ru-RU" sz="1100">
                <a:solidFill>
                  <a:srgbClr val="202122"/>
                </a:solidFill>
                <a:latin typeface="Arial"/>
                <a:ea typeface="Times New Roman"/>
              </a:rPr>
              <a:t> от </a:t>
            </a:r>
            <a:r>
              <a:rPr dirty="0" lang="ru-RU" sz="1100" u="sng">
                <a:solidFill>
                  <a:srgbClr val="0645AD"/>
                </a:solidFill>
                <a:latin typeface="Arial"/>
                <a:ea typeface="Times New Roman"/>
                <a:hlinkClick r:id="rId22" tooltip="27 декабря"/>
              </a:rPr>
              <a:t>27 декабря</a:t>
            </a:r>
            <a:r>
              <a:rPr dirty="0" lang="ru-RU" sz="1100">
                <a:solidFill>
                  <a:srgbClr val="202122"/>
                </a:solidFill>
                <a:latin typeface="Arial"/>
                <a:ea typeface="Times New Roman"/>
              </a:rPr>
              <a:t> 1945 года за «образцовое выполнение боевых заданий командования на фронте борьбы с немецкими захватчиками и проявленные при этом мужество и героизм» майор Александр </a:t>
            </a:r>
            <a:r>
              <a:rPr dirty="0" err="1" lang="ru-RU" sz="1100">
                <a:solidFill>
                  <a:srgbClr val="202122"/>
                </a:solidFill>
                <a:latin typeface="Arial"/>
                <a:ea typeface="Times New Roman"/>
              </a:rPr>
              <a:t>Семирадский</a:t>
            </a:r>
            <a:r>
              <a:rPr dirty="0" lang="ru-RU" sz="1100">
                <a:solidFill>
                  <a:srgbClr val="202122"/>
                </a:solidFill>
                <a:latin typeface="Arial"/>
                <a:ea typeface="Times New Roman"/>
              </a:rPr>
              <a:t> посмертно был удостоен высокого звания </a:t>
            </a:r>
            <a:r>
              <a:rPr dirty="0" lang="ru-RU" sz="1100" u="sng">
                <a:solidFill>
                  <a:srgbClr val="0645AD"/>
                </a:solidFill>
                <a:latin typeface="Arial"/>
                <a:ea typeface="Times New Roman"/>
                <a:hlinkClick r:id="rId23" tooltip="Герой Советского Союза"/>
              </a:rPr>
              <a:t>Героя Советского Союза</a:t>
            </a:r>
            <a:r>
              <a:rPr dirty="0" lang="ru-RU" sz="1100">
                <a:solidFill>
                  <a:srgbClr val="202122"/>
                </a:solidFill>
                <a:latin typeface="Arial"/>
                <a:ea typeface="Times New Roman"/>
              </a:rPr>
              <a:t>. Также был награждён орденами </a:t>
            </a:r>
            <a:r>
              <a:rPr dirty="0" lang="ru-RU" sz="1100" u="sng">
                <a:solidFill>
                  <a:srgbClr val="0645AD"/>
                </a:solidFill>
                <a:latin typeface="Arial"/>
                <a:ea typeface="Times New Roman"/>
                <a:hlinkClick r:id="rId24" tooltip="Орден Ленина"/>
              </a:rPr>
              <a:t>Ленина</a:t>
            </a:r>
            <a:r>
              <a:rPr dirty="0" lang="ru-RU" sz="1100">
                <a:solidFill>
                  <a:srgbClr val="202122"/>
                </a:solidFill>
                <a:latin typeface="Arial"/>
                <a:ea typeface="Times New Roman"/>
              </a:rPr>
              <a:t>, </a:t>
            </a:r>
            <a:r>
              <a:rPr dirty="0" lang="ru-RU" sz="1100" u="sng">
                <a:solidFill>
                  <a:srgbClr val="0645AD"/>
                </a:solidFill>
                <a:latin typeface="Arial"/>
                <a:ea typeface="Times New Roman"/>
                <a:hlinkClick r:id="rId25" tooltip="Орден Красного Знамени"/>
              </a:rPr>
              <a:t>Красного Знамени</a:t>
            </a:r>
            <a:r>
              <a:rPr dirty="0" lang="ru-RU" sz="1100">
                <a:solidFill>
                  <a:srgbClr val="202122"/>
                </a:solidFill>
                <a:latin typeface="Arial"/>
                <a:ea typeface="Times New Roman"/>
              </a:rPr>
              <a:t>, </a:t>
            </a:r>
            <a:r>
              <a:rPr dirty="0" lang="ru-RU" sz="1100" u="sng">
                <a:solidFill>
                  <a:srgbClr val="0645AD"/>
                </a:solidFill>
                <a:latin typeface="Arial"/>
                <a:ea typeface="Times New Roman"/>
                <a:hlinkClick r:id="rId26" tooltip="Орден Отечественной войны"/>
              </a:rPr>
              <a:t>Отечественной войны</a:t>
            </a:r>
            <a:r>
              <a:rPr dirty="0" lang="ru-RU" sz="1100">
                <a:solidFill>
                  <a:srgbClr val="202122"/>
                </a:solidFill>
                <a:latin typeface="Arial"/>
                <a:ea typeface="Times New Roman"/>
              </a:rPr>
              <a:t> 1-й и 2-й степеней и </a:t>
            </a:r>
            <a:r>
              <a:rPr dirty="0" lang="ru-RU" sz="1100" u="sng">
                <a:solidFill>
                  <a:srgbClr val="0645AD"/>
                </a:solidFill>
                <a:latin typeface="Arial"/>
                <a:ea typeface="Times New Roman"/>
                <a:hlinkClick r:id="rId27" tooltip="Орден Красной Звезды"/>
              </a:rPr>
              <a:t>Красной Звезды</a:t>
            </a:r>
            <a:r>
              <a:rPr dirty="0" lang="ru-RU" sz="1100">
                <a:solidFill>
                  <a:srgbClr val="202122"/>
                </a:solidFill>
                <a:latin typeface="Arial"/>
                <a:ea typeface="Times New Roman"/>
              </a:rPr>
              <a:t>.</a:t>
            </a:r>
            <a:endParaRPr dirty="0" lang="ru-RU" sz="1100">
              <a:latin typeface="Times New Roman"/>
              <a:ea typeface="Times New Roman"/>
            </a:endParaRPr>
          </a:p>
          <a:p>
            <a:pPr algn="just"/>
            <a:r>
              <a:rPr dirty="0" lang="ru-RU" sz="1100">
                <a:solidFill>
                  <a:srgbClr val="202122"/>
                </a:solidFill>
                <a:latin typeface="Arial"/>
                <a:ea typeface="Times New Roman"/>
              </a:rPr>
              <a:t>В честь </a:t>
            </a:r>
            <a:r>
              <a:rPr dirty="0" err="1" lang="ru-RU" sz="1100">
                <a:solidFill>
                  <a:srgbClr val="202122"/>
                </a:solidFill>
                <a:latin typeface="Arial"/>
                <a:ea typeface="Times New Roman"/>
              </a:rPr>
              <a:t>Семирадского</a:t>
            </a:r>
            <a:r>
              <a:rPr dirty="0" lang="ru-RU" sz="1100">
                <a:solidFill>
                  <a:srgbClr val="202122"/>
                </a:solidFill>
                <a:latin typeface="Arial"/>
                <a:ea typeface="Times New Roman"/>
              </a:rPr>
              <a:t> А.А. в с. Казанцево названы улица и общеобразовательная школа, в которой действует  </a:t>
            </a:r>
            <a:r>
              <a:rPr dirty="0" lang="ru-RU" sz="1100">
                <a:solidFill>
                  <a:srgbClr val="333333"/>
                </a:solidFill>
                <a:latin typeface="Helvetica"/>
                <a:ea typeface="Times New Roman"/>
              </a:rPr>
              <a:t>музей, где хранятся письма уроженца с. Казанцева — Героя Советского Союза. </a:t>
            </a:r>
            <a:endParaRPr dirty="0" lang="ru-RU" sz="1100" u="sng">
              <a:solidFill>
                <a:srgbClr val="0645AD"/>
              </a:solidFill>
              <a:latin typeface="Arial"/>
              <a:ea typeface="Calibri"/>
              <a:cs typeface="Times New Roman"/>
            </a:endParaRPr>
          </a:p>
          <a:p>
            <a:endParaRPr dirty="0" lang="ru-RU" sz="1600" u="sng">
              <a:solidFill>
                <a:srgbClr val="0645AD"/>
              </a:solidFill>
              <a:latin typeface="Arial"/>
              <a:ea typeface="Calibri"/>
              <a:cs typeface="Times New Roman"/>
            </a:endParaRPr>
          </a:p>
          <a:p>
            <a:endParaRPr dirty="0" lang="ru-RU" sz="1600" u="sng">
              <a:solidFill>
                <a:srgbClr val="0645AD"/>
              </a:solidFill>
              <a:latin typeface="Arial"/>
              <a:ea typeface="Calibri"/>
              <a:cs typeface="Times New Roman"/>
            </a:endParaRPr>
          </a:p>
          <a:p>
            <a:endParaRPr dirty="0" lang="ru-RU" sz="1600" u="sng">
              <a:solidFill>
                <a:srgbClr val="0645AD"/>
              </a:solidFill>
              <a:latin typeface="Arial"/>
              <a:ea typeface="Calibri"/>
              <a:cs typeface="Times New Roman"/>
            </a:endParaRPr>
          </a:p>
          <a:p>
            <a:endParaRPr dirty="0" lang="ru-RU" sz="1600" u="sng">
              <a:solidFill>
                <a:srgbClr val="0645AD"/>
              </a:solidFill>
              <a:latin typeface="Arial"/>
              <a:ea typeface="Calibri"/>
              <a:cs typeface="Times New Roman"/>
            </a:endParaRPr>
          </a:p>
          <a:p>
            <a:endParaRPr dirty="0" lang="ru-RU" sz="1600">
              <a:ea typeface="Calibri"/>
              <a:cs typeface="Times New Roman"/>
            </a:endParaRPr>
          </a:p>
        </p:txBody>
      </p:sp>
      <p:pic>
        <p:nvPicPr>
          <p:cNvPr descr="Семирадский Александр Антонович" id="7" name="Рисунок 6"/>
          <p:cNvPicPr/>
          <p:nvPr/>
        </p:nvPicPr>
        <p:blipFill>
          <a:blip r:embed="rId28">
            <a:extLst>
              <a:ext uri="{28A0092B-C50C-407E-A947-70E740481C1C}">
                <a14:useLocalDpi xmlns:a14="http://schemas.microsoft.com/office/drawing/2010/main" val="0"/>
              </a:ext>
            </a:extLst>
          </a:blip>
          <a:srcRect/>
          <a:stretch>
            <a:fillRect/>
          </a:stretch>
        </p:blipFill>
        <p:spPr bwMode="auto">
          <a:xfrm>
            <a:off x="971600" y="188641"/>
            <a:ext cx="2880321" cy="3254674"/>
          </a:xfrm>
          <a:prstGeom prst="rect">
            <a:avLst/>
          </a:prstGeom>
          <a:noFill/>
          <a:ln>
            <a:noFill/>
          </a:ln>
        </p:spPr>
      </p:pic>
    </p:spTree>
    <p:extLst>
      <p:ext uri="{BB962C8B-B14F-4D97-AF65-F5344CB8AC3E}">
        <p14:creationId xmlns:p14="http://schemas.microsoft.com/office/powerpoint/2010/main" val="4263224599"/>
      </p:ext>
    </p:extLst>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максим\Desktop\ветераны\SAM_2210.JPG" id="2" name="Picture 2"/>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rot="5400000">
            <a:off x="635562" y="740702"/>
            <a:ext cx="2976331" cy="21602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55845" y="332657"/>
            <a:ext cx="4146071" cy="461665"/>
          </a:xfrm>
          <a:prstGeom prst="rect">
            <a:avLst/>
          </a:prstGeom>
          <a:noFill/>
        </p:spPr>
        <p:txBody>
          <a:bodyPr rtlCol="0" wrap="none">
            <a:spAutoFit/>
          </a:bodyPr>
          <a:lstStyle/>
          <a:p>
            <a:pPr algn="ctr"/>
            <a:r>
              <a:rPr b="1" dirty="0" lang="ru-RU" sz="2400">
                <a:solidFill>
                  <a:srgbClr val="FF0000"/>
                </a:solidFill>
                <a:latin charset="0" pitchFamily="18" typeface="Times New Roman"/>
                <a:cs charset="0" pitchFamily="18" typeface="Times New Roman"/>
              </a:rPr>
              <a:t>Саблин Михаил Алексеевич</a:t>
            </a:r>
          </a:p>
        </p:txBody>
      </p:sp>
      <p:sp>
        <p:nvSpPr>
          <p:cNvPr id="4" name="TextBox 3"/>
          <p:cNvSpPr txBox="1"/>
          <p:nvPr/>
        </p:nvSpPr>
        <p:spPr>
          <a:xfrm>
            <a:off x="3356573" y="1052736"/>
            <a:ext cx="5544616" cy="2970044"/>
          </a:xfrm>
          <a:prstGeom prst="rect">
            <a:avLst/>
          </a:prstGeom>
          <a:noFill/>
        </p:spPr>
        <p:txBody>
          <a:bodyPr rtlCol="0" wrap="square">
            <a:spAutoFit/>
          </a:bodyPr>
          <a:lstStyle/>
          <a:p>
            <a:pPr algn="just"/>
            <a:r>
              <a:rPr dirty="0" lang="ru-RU" sz="1700"/>
              <a:t>Родился  в 1908 году в селе Казанцево. В возрасте 33 лет  ушел на фронт. Михаил Алексеевич был участником знаменитой Московской битвы, защищал подступы к Москве  в районе г. Смоленска. В армии сибиряки  были всегда на особом счету суровы,  сдержаны, хорошие стрелки. Вот и наш герой стал снайпером.  В начале 1942 года  Михаилу Алексеевичу не повезло, шальной пулей он был ранен  в голову, в теменную  часть. Весь 1942 год </a:t>
            </a:r>
            <a:r>
              <a:rPr lang="ru-RU" sz="1700"/>
              <a:t>и 1943 </a:t>
            </a:r>
            <a:r>
              <a:rPr dirty="0" lang="ru-RU" sz="1700"/>
              <a:t>пролежал  в госпитале в г. Казани.  Затем был демобилизован  и вернулся домой.  За свой ратный труд был награжден медалями.</a:t>
            </a:r>
          </a:p>
        </p:txBody>
      </p:sp>
    </p:spTree>
    <p:extLst>
      <p:ext uri="{BB962C8B-B14F-4D97-AF65-F5344CB8AC3E}">
        <p14:creationId xmlns:p14="http://schemas.microsoft.com/office/powerpoint/2010/main" val="3524879206"/>
      </p:ext>
    </p:extLst>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16024"/>
            <a:ext cx="9144000" cy="6858000"/>
          </a:xfrm>
          <a:prstGeom prst="rect">
            <a:avLst/>
          </a:prstGeom>
          <a:noFill/>
        </p:spPr>
      </p:pic>
      <p:pic>
        <p:nvPicPr>
          <p:cNvPr descr="C:\Users\максим\Desktop\ветераны\SAM_2173.JPG" id="1027" name="Picture 3"/>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rot="5400000">
            <a:off x="735571" y="568685"/>
            <a:ext cx="3040360" cy="22802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32483" y="188640"/>
            <a:ext cx="4335418" cy="461665"/>
          </a:xfrm>
          <a:prstGeom prst="rect">
            <a:avLst/>
          </a:prstGeom>
          <a:noFill/>
        </p:spPr>
        <p:txBody>
          <a:bodyPr rtlCol="0" wrap="none">
            <a:spAutoFit/>
          </a:bodyPr>
          <a:lstStyle/>
          <a:p>
            <a:r>
              <a:rPr b="1" dirty="0" lang="ru-RU" sz="2400">
                <a:solidFill>
                  <a:srgbClr val="FF0000"/>
                </a:solidFill>
                <a:latin charset="0" pitchFamily="18" typeface="Times New Roman"/>
                <a:cs charset="0" pitchFamily="18" typeface="Times New Roman"/>
              </a:rPr>
              <a:t>Сидоров Михаил Степанович</a:t>
            </a:r>
          </a:p>
        </p:txBody>
      </p:sp>
      <p:sp>
        <p:nvSpPr>
          <p:cNvPr id="4" name="TextBox 3"/>
          <p:cNvSpPr txBox="1"/>
          <p:nvPr/>
        </p:nvSpPr>
        <p:spPr>
          <a:xfrm>
            <a:off x="3635896" y="908720"/>
            <a:ext cx="5328592" cy="2446824"/>
          </a:xfrm>
          <a:prstGeom prst="rect">
            <a:avLst/>
          </a:prstGeom>
          <a:noFill/>
        </p:spPr>
        <p:txBody>
          <a:bodyPr rtlCol="0" wrap="square">
            <a:spAutoFit/>
          </a:bodyPr>
          <a:lstStyle/>
          <a:p>
            <a:pPr algn="just"/>
            <a:r>
              <a:rPr dirty="0" lang="ru-RU" sz="1700"/>
              <a:t>Родился в 1926 году. В армию был призван 1 ноября 1943 года. Один месяц  прослужил в г. Ачинске. Затем два месяца в г. Красноярске на пересыльном пункте. Далее был отправлен в Белоруссию, там участвовал в операции «Багратион». Служил связистом правительственной связи. В 1947 году перебросили на советско-турецкую границу. На границе прослужил три года, итого семь лет службы. В 1950 году демобилизован.</a:t>
            </a:r>
          </a:p>
        </p:txBody>
      </p:sp>
    </p:spTree>
    <p:extLst>
      <p:ext uri="{BB962C8B-B14F-4D97-AF65-F5344CB8AC3E}">
        <p14:creationId xmlns:p14="http://schemas.microsoft.com/office/powerpoint/2010/main" val="2974504623"/>
      </p:ext>
    </p:extLst>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максим\Desktop\ветераны\SAM_2143.JPG" id="2" name="Picture 2"/>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rot="5400000">
            <a:off x="569139" y="611776"/>
            <a:ext cx="3219685" cy="24147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80282" y="209315"/>
            <a:ext cx="4734886" cy="461665"/>
          </a:xfrm>
          <a:prstGeom prst="rect">
            <a:avLst/>
          </a:prstGeom>
          <a:noFill/>
        </p:spPr>
        <p:txBody>
          <a:bodyPr rtlCol="0" wrap="none">
            <a:spAutoFit/>
          </a:bodyPr>
          <a:lstStyle/>
          <a:p>
            <a:r>
              <a:rPr b="1" dirty="0" lang="ru-RU" sz="2400">
                <a:solidFill>
                  <a:srgbClr val="FF0000"/>
                </a:solidFill>
                <a:latin charset="0" pitchFamily="18" typeface="Times New Roman"/>
                <a:cs charset="0" pitchFamily="18" typeface="Times New Roman"/>
              </a:rPr>
              <a:t>Дергунов Владимир Васильевич</a:t>
            </a:r>
          </a:p>
        </p:txBody>
      </p:sp>
      <p:sp>
        <p:nvSpPr>
          <p:cNvPr id="4" name="TextBox 3"/>
          <p:cNvSpPr txBox="1"/>
          <p:nvPr/>
        </p:nvSpPr>
        <p:spPr>
          <a:xfrm>
            <a:off x="3602971" y="908720"/>
            <a:ext cx="5289509" cy="4278094"/>
          </a:xfrm>
          <a:prstGeom prst="rect">
            <a:avLst/>
          </a:prstGeom>
          <a:noFill/>
        </p:spPr>
        <p:txBody>
          <a:bodyPr rtlCol="0" wrap="square">
            <a:spAutoFit/>
          </a:bodyPr>
          <a:lstStyle/>
          <a:p>
            <a:pPr algn="just"/>
            <a:r>
              <a:rPr dirty="0" lang="ru-RU" sz="1700"/>
              <a:t>Родился в 1918 году в Читинской области.  В ряды вооруженных сил был призван  8 ноября 1939 года. Служил на Дальнем Востоке в железнодорожных войсках в плоть до начала Великой Отечественной войны. На фронт попал в 1942 году в качестве заместителя политрука в отдельный, саперный батальон. Батальон  действовал на юго-западном фронте.  Был тяжело ранен в ногу и лицо, ранение было таким тяжелым, что его посчитали убитым и отправили домой похоронку. Но Владимир Васильевич выжил. И с помощью разведчиков   догнал своих и принял активное участие в Сталинградской битве.  После Сталинградской битвы  двинулись на запад. В одном из тяжелых боев был контужен и два месяца пробыл в госпитале. После чего, был демобилизован по состоянию здоровья.</a:t>
            </a:r>
          </a:p>
        </p:txBody>
      </p:sp>
    </p:spTree>
    <p:extLst>
      <p:ext uri="{BB962C8B-B14F-4D97-AF65-F5344CB8AC3E}">
        <p14:creationId xmlns:p14="http://schemas.microsoft.com/office/powerpoint/2010/main" val="1158227357"/>
      </p:ext>
    </p:extLst>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14330"/>
            <a:ext cx="9144000" cy="6858000"/>
          </a:xfrm>
          <a:prstGeom prst="rect">
            <a:avLst/>
          </a:prstGeom>
          <a:noFill/>
        </p:spPr>
      </p:pic>
      <p:pic>
        <p:nvPicPr>
          <p:cNvPr descr="C:\Users\максим\Desktop\ветераны\SAM_2175.JPG" id="2" name="Picture 2"/>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rot="5400000">
            <a:off x="647564" y="656693"/>
            <a:ext cx="3168351" cy="23762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11227" y="260649"/>
            <a:ext cx="4377930" cy="461665"/>
          </a:xfrm>
          <a:prstGeom prst="rect">
            <a:avLst/>
          </a:prstGeom>
          <a:noFill/>
        </p:spPr>
        <p:txBody>
          <a:bodyPr rtlCol="0" wrap="none">
            <a:spAutoFit/>
          </a:bodyPr>
          <a:lstStyle/>
          <a:p>
            <a:pPr algn="ctr"/>
            <a:r>
              <a:rPr b="1" dirty="0" lang="ru-RU" sz="2400">
                <a:solidFill>
                  <a:srgbClr val="FF0000"/>
                </a:solidFill>
                <a:latin charset="0" pitchFamily="18" typeface="Times New Roman"/>
                <a:cs charset="0" pitchFamily="18" typeface="Times New Roman"/>
              </a:rPr>
              <a:t>Иванов Василий Михайлович</a:t>
            </a:r>
          </a:p>
        </p:txBody>
      </p:sp>
      <p:sp>
        <p:nvSpPr>
          <p:cNvPr id="4" name="TextBox 3"/>
          <p:cNvSpPr txBox="1"/>
          <p:nvPr/>
        </p:nvSpPr>
        <p:spPr>
          <a:xfrm>
            <a:off x="3923928" y="998202"/>
            <a:ext cx="4752528" cy="1400383"/>
          </a:xfrm>
          <a:prstGeom prst="rect">
            <a:avLst/>
          </a:prstGeom>
          <a:noFill/>
        </p:spPr>
        <p:txBody>
          <a:bodyPr rtlCol="0" wrap="square">
            <a:spAutoFit/>
          </a:bodyPr>
          <a:lstStyle/>
          <a:p>
            <a:pPr algn="just"/>
            <a:r>
              <a:rPr dirty="0" lang="ru-RU" sz="1700"/>
              <a:t>Василий Михайлович родился 7 декабря 1927 года в п. Шушенское. В 1944 году был призван в армию. Воевал с японцами в Маньчжурии, освобождал Китай. Получил много боевых наград. Вернулся домой в 1951 году.</a:t>
            </a:r>
          </a:p>
        </p:txBody>
      </p:sp>
    </p:spTree>
    <p:extLst>
      <p:ext uri="{BB962C8B-B14F-4D97-AF65-F5344CB8AC3E}">
        <p14:creationId xmlns:p14="http://schemas.microsoft.com/office/powerpoint/2010/main" val="24373370"/>
      </p:ext>
    </p:extLst>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максим\Desktop\ветераны\SAM_2145.JPG" id="2" name="Picture 2"/>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rot="5400000">
            <a:off x="650116" y="666330"/>
            <a:ext cx="3147931" cy="23609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09598" y="272838"/>
            <a:ext cx="4440446" cy="461665"/>
          </a:xfrm>
          <a:prstGeom prst="rect">
            <a:avLst/>
          </a:prstGeom>
          <a:noFill/>
        </p:spPr>
        <p:txBody>
          <a:bodyPr rtlCol="0" wrap="none">
            <a:spAutoFit/>
          </a:bodyPr>
          <a:lstStyle/>
          <a:p>
            <a:r>
              <a:rPr b="1" dirty="0" lang="ru-RU" sz="2400">
                <a:solidFill>
                  <a:srgbClr val="FF0000"/>
                </a:solidFill>
                <a:latin charset="0" pitchFamily="18" typeface="Times New Roman"/>
                <a:cs charset="0" pitchFamily="18" typeface="Times New Roman"/>
              </a:rPr>
              <a:t>Балабанов Николай </a:t>
            </a:r>
            <a:r>
              <a:rPr b="1" dirty="0" err="1" lang="ru-RU" sz="2400">
                <a:solidFill>
                  <a:srgbClr val="FF0000"/>
                </a:solidFill>
                <a:latin charset="0" pitchFamily="18" typeface="Times New Roman"/>
                <a:cs charset="0" pitchFamily="18" typeface="Times New Roman"/>
              </a:rPr>
              <a:t>Исакович</a:t>
            </a:r>
            <a:endParaRPr b="1" dirty="0" lang="ru-RU" sz="2400">
              <a:solidFill>
                <a:srgbClr val="FF0000"/>
              </a:solidFill>
              <a:latin charset="0" pitchFamily="18" typeface="Times New Roman"/>
              <a:cs charset="0" pitchFamily="18" typeface="Times New Roman"/>
            </a:endParaRPr>
          </a:p>
        </p:txBody>
      </p:sp>
      <p:sp>
        <p:nvSpPr>
          <p:cNvPr id="4" name="TextBox 3"/>
          <p:cNvSpPr txBox="1"/>
          <p:nvPr/>
        </p:nvSpPr>
        <p:spPr>
          <a:xfrm>
            <a:off x="3641510" y="774802"/>
            <a:ext cx="5376621" cy="4539704"/>
          </a:xfrm>
          <a:prstGeom prst="rect">
            <a:avLst/>
          </a:prstGeom>
          <a:noFill/>
        </p:spPr>
        <p:txBody>
          <a:bodyPr rtlCol="0" wrap="square">
            <a:spAutoFit/>
          </a:bodyPr>
          <a:lstStyle/>
          <a:p>
            <a:pPr algn="just"/>
            <a:r>
              <a:rPr dirty="0" lang="ru-RU" sz="1700"/>
              <a:t>Родился 15 мая 1925 года в деревне </a:t>
            </a:r>
            <a:r>
              <a:rPr dirty="0" err="1" lang="ru-RU" sz="1700"/>
              <a:t>Оя</a:t>
            </a:r>
            <a:r>
              <a:rPr dirty="0" lang="ru-RU" sz="1700"/>
              <a:t>  </a:t>
            </a:r>
            <a:r>
              <a:rPr dirty="0" err="1" lang="ru-RU" sz="1700"/>
              <a:t>Казанцевского</a:t>
            </a:r>
            <a:endParaRPr dirty="0" lang="ru-RU" sz="1700"/>
          </a:p>
          <a:p>
            <a:pPr algn="just"/>
            <a:r>
              <a:rPr dirty="0" lang="ru-RU" sz="1700"/>
              <a:t>сельсовета. В конце декабря 1942 года ушел на фронт добровольцем. Сначала находился в г. Ачинске, потом был направлен на 3-й Белорусский фронт в 123-й Краснознаменный стрелковый полк. Служил связистом-радистом. В одной из операций был ранен в голову, после излечения продолжил воевать. Когда шли </a:t>
            </a:r>
            <a:r>
              <a:rPr lang="ru-RU" sz="1700"/>
              <a:t>по Белоруссии </a:t>
            </a:r>
            <a:r>
              <a:rPr dirty="0" lang="ru-RU" sz="1700"/>
              <a:t>был ранен осколком в плечо,  госпитализирован в полевой госпиталь, пролежал  два месяца. Потом отправлен в часть учебно-танкового полка 3-го Белорусского фронта. Учился на танкиста-радиста. После окончания войны с отдельным танковым полком прошел через Германию, Польшу, Белоруссию. С армии вернулся в 1950 году. Награжден орденом Отечественной войны 2-й степени, медалью  «За отвагу», юбилейными  медалями.</a:t>
            </a:r>
          </a:p>
          <a:p>
            <a:pPr algn="just"/>
            <a:endParaRPr dirty="0" lang="ru-RU" sz="1700"/>
          </a:p>
        </p:txBody>
      </p:sp>
    </p:spTree>
    <p:extLst>
      <p:ext uri="{BB962C8B-B14F-4D97-AF65-F5344CB8AC3E}">
        <p14:creationId xmlns:p14="http://schemas.microsoft.com/office/powerpoint/2010/main" val="1569288609"/>
      </p:ext>
    </p:extLst>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максим\Desktop\ветераны\SAM_2137.JPG" id="2050" name="Picture 2"/>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rot="5400000">
            <a:off x="641644" y="634525"/>
            <a:ext cx="3125736" cy="23443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93342" y="311558"/>
            <a:ext cx="4190699" cy="461665"/>
          </a:xfrm>
          <a:prstGeom prst="rect">
            <a:avLst/>
          </a:prstGeom>
          <a:noFill/>
        </p:spPr>
        <p:txBody>
          <a:bodyPr rtlCol="0" wrap="none">
            <a:spAutoFit/>
          </a:bodyPr>
          <a:lstStyle/>
          <a:p>
            <a:r>
              <a:rPr b="1" dirty="0" lang="ru-RU" sz="2400">
                <a:solidFill>
                  <a:srgbClr val="FF0000"/>
                </a:solidFill>
                <a:latin charset="0" pitchFamily="18" typeface="Times New Roman"/>
                <a:cs charset="0" pitchFamily="18" typeface="Times New Roman"/>
              </a:rPr>
              <a:t>Гнездилов Иван Степанович</a:t>
            </a:r>
          </a:p>
        </p:txBody>
      </p:sp>
      <p:sp>
        <p:nvSpPr>
          <p:cNvPr id="3" name="TextBox 2"/>
          <p:cNvSpPr txBox="1"/>
          <p:nvPr/>
        </p:nvSpPr>
        <p:spPr>
          <a:xfrm>
            <a:off x="3851920" y="980728"/>
            <a:ext cx="5073545" cy="1923604"/>
          </a:xfrm>
          <a:prstGeom prst="rect">
            <a:avLst/>
          </a:prstGeom>
          <a:noFill/>
        </p:spPr>
        <p:txBody>
          <a:bodyPr rtlCol="0" wrap="square">
            <a:spAutoFit/>
          </a:bodyPr>
          <a:lstStyle/>
          <a:p>
            <a:pPr algn="just"/>
            <a:r>
              <a:rPr dirty="0" lang="ru-RU" sz="1700"/>
              <a:t>В действующую армию Иван Степанович был призван в 1942 году из села Казанцево. Сначала воевал под Москвой на Калининградском фронте в пехоте. Потом перебросили на Кавказ.  После войны трудился в сельском хозяйстве. Награжден медалями.</a:t>
            </a:r>
          </a:p>
          <a:p>
            <a:pPr algn="just"/>
            <a:r>
              <a:rPr dirty="0" lang="ru-RU" sz="1700"/>
              <a:t> </a:t>
            </a:r>
          </a:p>
        </p:txBody>
      </p:sp>
    </p:spTree>
    <p:extLst>
      <p:ext uri="{BB962C8B-B14F-4D97-AF65-F5344CB8AC3E}">
        <p14:creationId xmlns:p14="http://schemas.microsoft.com/office/powerpoint/2010/main" val="2587364749"/>
      </p:ext>
    </p:extLst>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8175"/>
            <a:ext cx="9144000" cy="6858000"/>
          </a:xfrm>
          <a:prstGeom prst="rect">
            <a:avLst/>
          </a:prstGeom>
          <a:noFill/>
        </p:spPr>
      </p:pic>
      <p:pic>
        <p:nvPicPr>
          <p:cNvPr descr="C:\Users\максим\Desktop\ветераны\SAM_2196.JPG" id="2" name="Picture 2"/>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rot="5400000">
            <a:off x="570765" y="598422"/>
            <a:ext cx="3206680" cy="24050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55976" y="203445"/>
            <a:ext cx="3390415" cy="461665"/>
          </a:xfrm>
          <a:prstGeom prst="rect">
            <a:avLst/>
          </a:prstGeom>
          <a:noFill/>
        </p:spPr>
        <p:txBody>
          <a:bodyPr rtlCol="0" wrap="none">
            <a:spAutoFit/>
          </a:bodyPr>
          <a:lstStyle/>
          <a:p>
            <a:r>
              <a:rPr b="1" dirty="0" lang="ru-RU" sz="2400">
                <a:solidFill>
                  <a:srgbClr val="FF0000"/>
                </a:solidFill>
                <a:latin charset="0" pitchFamily="18" typeface="Times New Roman"/>
                <a:cs charset="0" pitchFamily="18" typeface="Times New Roman"/>
              </a:rPr>
              <a:t>Углев Яков Федорович</a:t>
            </a:r>
          </a:p>
        </p:txBody>
      </p:sp>
      <p:sp>
        <p:nvSpPr>
          <p:cNvPr id="4" name="TextBox 3"/>
          <p:cNvSpPr txBox="1"/>
          <p:nvPr/>
        </p:nvSpPr>
        <p:spPr>
          <a:xfrm>
            <a:off x="3707904" y="777226"/>
            <a:ext cx="5256584" cy="5847755"/>
          </a:xfrm>
          <a:prstGeom prst="rect">
            <a:avLst/>
          </a:prstGeom>
          <a:noFill/>
        </p:spPr>
        <p:txBody>
          <a:bodyPr rtlCol="0" wrap="square">
            <a:spAutoFit/>
          </a:bodyPr>
          <a:lstStyle/>
          <a:p>
            <a:pPr algn="just"/>
            <a:r>
              <a:rPr dirty="0" lang="ru-RU" sz="1700"/>
              <a:t>Родился в 1924 году. Война застала его в Краснотуранском </a:t>
            </a:r>
            <a:r>
              <a:rPr lang="ru-RU" sz="1700"/>
              <a:t>районе. В </a:t>
            </a:r>
            <a:r>
              <a:rPr dirty="0" lang="ru-RU" sz="1700"/>
              <a:t>1941 году закончил семилетку, а 22 июня началась война. На фронт попытался уйти добровольцем, но из-за молодости был возвращен домой. В декабре был призван в действующую армию в г. Барнаул в сержантскую школу. С 1942 года на фронте под Сталинградом. Участвовал в боях за город в составе Сталинградского фронта. Был легко ранен. Затем попал на 1-й Украинский фронт  в артиллерийские войска. Яков Федорович стал командиром артиллерийского расчета. Освобождал Варшаву, участвовал в форсировании реки Одер. В 1945 году в апреле, участвовал в знаменитой встрече американских и советских войск на Эльбе. Воевал под командованием К.К Рокоссовского. После войны еще два года находился в составе советского контингента войск в Германии. Был демобилизован в 1947 году. За боевые заслуги награжден медалями.</a:t>
            </a:r>
          </a:p>
          <a:p>
            <a:pPr algn="just"/>
            <a:endParaRPr dirty="0" lang="ru-RU" sz="1700"/>
          </a:p>
          <a:p>
            <a:pPr algn="just"/>
            <a:endParaRPr dirty="0" lang="ru-RU" sz="1700"/>
          </a:p>
          <a:p>
            <a:pPr algn="just"/>
            <a:endParaRPr dirty="0" lang="ru-RU" sz="1700"/>
          </a:p>
        </p:txBody>
      </p:sp>
    </p:spTree>
    <p:extLst>
      <p:ext uri="{BB962C8B-B14F-4D97-AF65-F5344CB8AC3E}">
        <p14:creationId xmlns:p14="http://schemas.microsoft.com/office/powerpoint/2010/main" val="1806118798"/>
      </p:ext>
    </p:extLst>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6896" y="0"/>
            <a:ext cx="9144000" cy="6858000"/>
          </a:xfrm>
          <a:prstGeom prst="rect">
            <a:avLst/>
          </a:prstGeom>
          <a:noFill/>
        </p:spPr>
      </p:pic>
      <p:sp>
        <p:nvSpPr>
          <p:cNvPr id="2" name="TextBox 1"/>
          <p:cNvSpPr txBox="1"/>
          <p:nvPr/>
        </p:nvSpPr>
        <p:spPr>
          <a:xfrm>
            <a:off x="3779912" y="306095"/>
            <a:ext cx="5030993" cy="461665"/>
          </a:xfrm>
          <a:prstGeom prst="rect">
            <a:avLst/>
          </a:prstGeom>
          <a:noFill/>
        </p:spPr>
        <p:txBody>
          <a:bodyPr rtlCol="0" wrap="none">
            <a:spAutoFit/>
          </a:bodyPr>
          <a:lstStyle/>
          <a:p>
            <a:pPr algn="ctr"/>
            <a:r>
              <a:rPr b="1" dirty="0" lang="ru-RU" sz="2400">
                <a:solidFill>
                  <a:srgbClr val="FF0000"/>
                </a:solidFill>
                <a:latin charset="0" pitchFamily="18" typeface="Times New Roman"/>
                <a:cs charset="0" pitchFamily="18" typeface="Times New Roman"/>
              </a:rPr>
              <a:t>Алексеев Николай Александрович</a:t>
            </a:r>
          </a:p>
        </p:txBody>
      </p:sp>
      <p:pic>
        <p:nvPicPr>
          <p:cNvPr descr="C:\Users\максим\Desktop\ветераны\SAM_2171.JPG" id="3" name="Picture 2"/>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rot="5400000">
            <a:off x="683568" y="619388"/>
            <a:ext cx="2880321" cy="21602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79912" y="1340768"/>
            <a:ext cx="184731" cy="369332"/>
          </a:xfrm>
          <a:prstGeom prst="rect">
            <a:avLst/>
          </a:prstGeom>
          <a:noFill/>
        </p:spPr>
        <p:txBody>
          <a:bodyPr rtlCol="0" wrap="none">
            <a:spAutoFit/>
          </a:bodyPr>
          <a:lstStyle/>
          <a:p>
            <a:endParaRPr dirty="0" lang="ru-RU"/>
          </a:p>
        </p:txBody>
      </p:sp>
      <p:sp>
        <p:nvSpPr>
          <p:cNvPr id="5" name="TextBox 4"/>
          <p:cNvSpPr txBox="1"/>
          <p:nvPr/>
        </p:nvSpPr>
        <p:spPr>
          <a:xfrm>
            <a:off x="3635896" y="936074"/>
            <a:ext cx="5184576" cy="3801041"/>
          </a:xfrm>
          <a:prstGeom prst="rect">
            <a:avLst/>
          </a:prstGeom>
          <a:noFill/>
        </p:spPr>
        <p:txBody>
          <a:bodyPr rtlCol="0" wrap="square">
            <a:spAutoFit/>
          </a:bodyPr>
          <a:lstStyle/>
          <a:p>
            <a:pPr algn="just"/>
            <a:r>
              <a:rPr dirty="0" lang="ru-RU" sz="1700"/>
              <a:t>Родился в 1918 году в селе Казанцево. В 1939 году был призван в ряды Советской Армии.  Служил на востоке в г. Благовещенск до 1941 года. Война оборвала  все планы, Николая Александровича перебрасывают на Украинский фронт. В действующей армии пробыл семь лет.  Воевал в 133-м  стрелковом батальоне, 3-го Краснознаменного полка,  рядовым. Был участником парада Победы в г. Ганновер (Германия). Получил  награды: медаль «За победу над Германией</a:t>
            </a:r>
            <a:r>
              <a:rPr lang="ru-RU" sz="1700"/>
              <a:t>», знаки </a:t>
            </a:r>
            <a:r>
              <a:rPr dirty="0" lang="ru-RU" sz="1700"/>
              <a:t>«За доблесть и отвагу», юбилейные медали. </a:t>
            </a:r>
          </a:p>
          <a:p>
            <a:endParaRPr dirty="0" lang="ru-RU"/>
          </a:p>
          <a:p>
            <a:endParaRPr dirty="0" lang="ru-RU"/>
          </a:p>
          <a:p>
            <a:endParaRPr dirty="0" lang="ru-RU"/>
          </a:p>
        </p:txBody>
      </p:sp>
    </p:spTree>
    <p:extLst>
      <p:ext uri="{BB962C8B-B14F-4D97-AF65-F5344CB8AC3E}">
        <p14:creationId xmlns:p14="http://schemas.microsoft.com/office/powerpoint/2010/main" val="1401278594"/>
      </p:ext>
    </p:extLst>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35097"/>
            <a:ext cx="9144000" cy="6858000"/>
          </a:xfrm>
          <a:prstGeom prst="rect">
            <a:avLst/>
          </a:prstGeom>
          <a:noFill/>
        </p:spPr>
      </p:pic>
      <p:sp>
        <p:nvSpPr>
          <p:cNvPr id="2" name="TextBox 1"/>
          <p:cNvSpPr txBox="1"/>
          <p:nvPr/>
        </p:nvSpPr>
        <p:spPr>
          <a:xfrm>
            <a:off x="4353263" y="308478"/>
            <a:ext cx="3942169" cy="461665"/>
          </a:xfrm>
          <a:prstGeom prst="rect">
            <a:avLst/>
          </a:prstGeom>
          <a:noFill/>
        </p:spPr>
        <p:txBody>
          <a:bodyPr rtlCol="0" wrap="none">
            <a:spAutoFit/>
          </a:bodyPr>
          <a:lstStyle/>
          <a:p>
            <a:r>
              <a:rPr b="1" dirty="0" lang="ru-RU" sz="2400">
                <a:solidFill>
                  <a:srgbClr val="FF0000"/>
                </a:solidFill>
                <a:latin charset="0" pitchFamily="18" typeface="Times New Roman"/>
                <a:cs charset="0" pitchFamily="18" typeface="Times New Roman"/>
              </a:rPr>
              <a:t>Фомин Андрей Никитович</a:t>
            </a:r>
          </a:p>
        </p:txBody>
      </p:sp>
      <p:pic>
        <p:nvPicPr>
          <p:cNvPr descr="C:\Users\максим\Desktop\ветераны\SAM_2206.JPG" id="3" name="Picture 2"/>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rot="5400000">
            <a:off x="655576" y="621069"/>
            <a:ext cx="3104252" cy="23281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3457" y="908720"/>
            <a:ext cx="5021783" cy="4278094"/>
          </a:xfrm>
          <a:prstGeom prst="rect">
            <a:avLst/>
          </a:prstGeom>
          <a:noFill/>
        </p:spPr>
        <p:txBody>
          <a:bodyPr rtlCol="0" wrap="square">
            <a:spAutoFit/>
          </a:bodyPr>
          <a:lstStyle/>
          <a:p>
            <a:pPr algn="just"/>
            <a:r>
              <a:rPr dirty="0" lang="ru-RU" sz="1700"/>
              <a:t>Родился 22 июля 1926 года в Красноярском крае, Каратузском районе. В армию был призван в 1944 году и отправлен в учебную часть , обучаться воинскому делу. На боевые рубежи Андрей Никитович попал уже тогда, когда территория нашей  родины была освобождена от фашистов. Андрею Никитовичу довелось освобождать г. Будапешт столицу Венгрии. За взятие города был награжден медалью «За взятие Будапешта». Не только медаль осталась памятью об этом событии,  ранение уложило отважного бойца на больничную койку. Пока находился на излечении в  прифронтовом госпитале, война закончилась. Андрей Никитович  был демобилизован и вернулся домой. Награжден юбилейными медалями.</a:t>
            </a:r>
          </a:p>
          <a:p>
            <a:pPr algn="just"/>
            <a:endParaRPr dirty="0" lang="ru-RU" sz="1700"/>
          </a:p>
        </p:txBody>
      </p:sp>
    </p:spTree>
    <p:extLst>
      <p:ext uri="{BB962C8B-B14F-4D97-AF65-F5344CB8AC3E}">
        <p14:creationId xmlns:p14="http://schemas.microsoft.com/office/powerpoint/2010/main" val="1311839576"/>
      </p:ext>
    </p:extLst>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12157" y="-31709"/>
            <a:ext cx="9144000" cy="6858000"/>
          </a:xfrm>
          <a:prstGeom prst="rect">
            <a:avLst/>
          </a:prstGeom>
          <a:noFill/>
        </p:spPr>
      </p:pic>
      <p:pic>
        <p:nvPicPr>
          <p:cNvPr descr="C:\Users\максим\Desktop\ветераны\SAM_2204.JPG" id="2" name="Picture 2"/>
          <p:cNvPicPr>
            <a:picLocks noChangeArrowheads="1" noChangeAspect="1"/>
          </p:cNvPicPr>
          <p:nvPr/>
        </p:nvPicPr>
        <p:blipFill rotWithShape="1">
          <a:blip cstate="print" r:embed="rId3">
            <a:extLst>
              <a:ext uri="{BEBA8EAE-BF5A-486C-A8C5-ECC9F3942E4B}">
                <a14:imgProps xmlns:a14="http://schemas.microsoft.com/office/drawing/2010/main">
                  <a14:imgLayer r:embed="rId4">
                    <a14:imgEffect>
                      <a14:colorTemperature colorTemp="5900"/>
                    </a14:imgEffect>
                    <a14:imgEffect>
                      <a14:saturation sat="66000"/>
                    </a14:imgEffect>
                    <a14:imgEffect>
                      <a14:brightnessContrast bright="20000" contrast="40000"/>
                    </a14:imgEffect>
                  </a14:imgLayer>
                </a14:imgProps>
              </a:ext>
              <a:ext uri="{28A0092B-C50C-407E-A947-70E740481C1C}">
                <a14:useLocalDpi xmlns:a14="http://schemas.microsoft.com/office/drawing/2010/main" val="0"/>
              </a:ext>
            </a:extLst>
          </a:blip>
          <a:srcRect l="136" r="105" t="108"/>
          <a:stretch/>
        </p:blipFill>
        <p:spPr bwMode="auto">
          <a:xfrm rot="5400000">
            <a:off x="672522" y="749025"/>
            <a:ext cx="2902403" cy="20162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50063" y="305934"/>
            <a:ext cx="4518096" cy="461665"/>
          </a:xfrm>
          <a:prstGeom prst="rect">
            <a:avLst/>
          </a:prstGeom>
          <a:noFill/>
        </p:spPr>
        <p:txBody>
          <a:bodyPr rtlCol="0" wrap="none">
            <a:spAutoFit/>
          </a:bodyPr>
          <a:lstStyle/>
          <a:p>
            <a:r>
              <a:rPr b="1" dirty="0" lang="ru-RU" sz="2400">
                <a:solidFill>
                  <a:srgbClr val="FF0000"/>
                </a:solidFill>
                <a:latin charset="0" pitchFamily="18" typeface="Times New Roman"/>
                <a:cs charset="0" pitchFamily="18" typeface="Times New Roman"/>
              </a:rPr>
              <a:t>Горелов Николай Герасимович</a:t>
            </a:r>
          </a:p>
        </p:txBody>
      </p:sp>
      <p:sp>
        <p:nvSpPr>
          <p:cNvPr id="4" name="TextBox 3"/>
          <p:cNvSpPr txBox="1"/>
          <p:nvPr/>
        </p:nvSpPr>
        <p:spPr>
          <a:xfrm>
            <a:off x="3400799" y="767601"/>
            <a:ext cx="5616624" cy="2708434"/>
          </a:xfrm>
          <a:prstGeom prst="rect">
            <a:avLst/>
          </a:prstGeom>
          <a:noFill/>
        </p:spPr>
        <p:txBody>
          <a:bodyPr rtlCol="0" wrap="square">
            <a:spAutoFit/>
          </a:bodyPr>
          <a:lstStyle/>
          <a:p>
            <a:pPr algn="just"/>
            <a:r>
              <a:rPr dirty="0" lang="ru-RU" sz="1700"/>
              <a:t>Родился в 1924 году. Был призван в армию в 18 лет. Служил в автомобильных войсках на знаменитой  «катюше». Судьба забрасывала бойца на </a:t>
            </a:r>
            <a:r>
              <a:rPr lang="ru-RU" sz="1700"/>
              <a:t>разные фронты </a:t>
            </a:r>
            <a:r>
              <a:rPr dirty="0" lang="ru-RU" sz="1700"/>
              <a:t>Калининский, 1-й Белорусский, 2-й Белорусский, Ленинградский. Закончил войну Николай Герасимович на Дальнем Востоке. За боевые заслуги был награжден  Орденом Отечественной войны </a:t>
            </a:r>
            <a:r>
              <a:rPr dirty="0" lang="en-US" sz="1700"/>
              <a:t>I </a:t>
            </a:r>
            <a:r>
              <a:rPr dirty="0" lang="ru-RU" sz="1700"/>
              <a:t>и </a:t>
            </a:r>
            <a:r>
              <a:rPr dirty="0" lang="en-US" sz="1700"/>
              <a:t>II </a:t>
            </a:r>
            <a:r>
              <a:rPr dirty="0" lang="ru-RU" sz="1700"/>
              <a:t>степени, медалью «За боевые заслуги», медалями «За победу над Германией» и «За победу над Японией», юбилейными медалями.</a:t>
            </a:r>
          </a:p>
        </p:txBody>
      </p:sp>
    </p:spTree>
    <p:extLst>
      <p:ext uri="{BB962C8B-B14F-4D97-AF65-F5344CB8AC3E}">
        <p14:creationId xmlns:p14="http://schemas.microsoft.com/office/powerpoint/2010/main" val="170038363"/>
      </p:ext>
    </p:extLst>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Image1" id="3" name="Рисунок 2"/>
          <p:cNvPicPr/>
          <p:nvPr/>
        </p:nvPicPr>
        <p:blipFill>
          <a:blip cstate="print" r:embed="rId3"/>
          <a:srcRect r="138" t="-8334"/>
          <a:stretch>
            <a:fillRect/>
          </a:stretch>
        </p:blipFill>
        <p:spPr bwMode="auto">
          <a:xfrm>
            <a:off x="1142976" y="0"/>
            <a:ext cx="2170500" cy="3311204"/>
          </a:xfrm>
          <a:prstGeom prst="rect">
            <a:avLst/>
          </a:prstGeom>
          <a:noFill/>
          <a:ln w="9525">
            <a:noFill/>
            <a:miter lim="800000"/>
            <a:headEnd/>
            <a:tailEnd/>
          </a:ln>
        </p:spPr>
      </p:pic>
      <p:sp>
        <p:nvSpPr>
          <p:cNvPr id="1027" name="Rectangle 3"/>
          <p:cNvSpPr>
            <a:spLocks noChangeArrowheads="1"/>
          </p:cNvSpPr>
          <p:nvPr/>
        </p:nvSpPr>
        <p:spPr bwMode="auto">
          <a:xfrm>
            <a:off x="3635896" y="111695"/>
            <a:ext cx="5256584" cy="5909310"/>
          </a:xfrm>
          <a:prstGeom prst="rect">
            <a:avLst/>
          </a:prstGeom>
          <a:noFill/>
          <a:ln w="9525">
            <a:noFill/>
            <a:miter lim="800000"/>
            <a:headEnd/>
            <a:tailEnd/>
          </a:ln>
          <a:effectLst/>
        </p:spPr>
        <p:txBody>
          <a:bodyPr anchor="ctr" anchorCtr="0" bIns="45720" compatLnSpc="1" lIns="91440" numCol="1" rIns="91440" tIns="45720" vert="horz" wrap="square">
            <a:prstTxWarp prst="textNoShape">
              <a:avLst/>
            </a:prstTxWarp>
            <a:spAutoFit/>
          </a:bodyPr>
          <a:lstStyle/>
          <a:p>
            <a:pPr algn="ctr" defTabSz="914400" eaLnBrk="1" fontAlgn="base" hangingPunct="1" indent="0" latinLnBrk="0" lvl="0" marL="0" marR="0" rtl="0">
              <a:lnSpc>
                <a:spcPct val="100000"/>
              </a:lnSpc>
              <a:spcBef>
                <a:spcPct val="0"/>
              </a:spcBef>
              <a:spcAft>
                <a:spcPct val="0"/>
              </a:spcAft>
              <a:buClrTx/>
              <a:buSzTx/>
              <a:buFontTx/>
              <a:buNone/>
              <a:tabLst>
                <a:tab algn="l" pos="2914650"/>
              </a:tabLst>
            </a:pPr>
            <a:r>
              <a:rPr b="1" baseline="0" cap="none" dirty="0" i="0" kumimoji="0" lang="ru-RU" normalizeH="0" strike="noStrike" sz="2400" u="none">
                <a:ln>
                  <a:noFill/>
                </a:ln>
                <a:solidFill>
                  <a:srgbClr val="FF0000"/>
                </a:solidFill>
                <a:effectLst/>
                <a:latin charset="0" pitchFamily="18" typeface="Times New Roman"/>
                <a:ea charset="0" pitchFamily="34" typeface="Calibri"/>
                <a:cs charset="0" pitchFamily="18" typeface="Times New Roman"/>
              </a:rPr>
              <a:t> Гончаров Константин Фёдорович</a:t>
            </a:r>
            <a:r>
              <a:rPr b="0" baseline="0" cap="none" dirty="0" i="0" kumimoji="0" lang="ru-RU" normalizeH="0" strike="noStrike" sz="2400" u="none">
                <a:ln>
                  <a:noFill/>
                </a:ln>
                <a:solidFill>
                  <a:srgbClr val="FF0000"/>
                </a:solidFill>
                <a:effectLst/>
                <a:latin charset="0" pitchFamily="18" typeface="Times New Roman"/>
                <a:ea charset="0" pitchFamily="34" typeface="Calibri"/>
                <a:cs charset="0" pitchFamily="18" typeface="Times New Roman"/>
              </a:rPr>
              <a:t> </a:t>
            </a:r>
          </a:p>
          <a:p>
            <a:pPr algn="ctr" defTabSz="914400" eaLnBrk="1" fontAlgn="base" hangingPunct="1" indent="0" latinLnBrk="0" lvl="0" marL="0" marR="0" rtl="0">
              <a:lnSpc>
                <a:spcPct val="100000"/>
              </a:lnSpc>
              <a:spcBef>
                <a:spcPct val="0"/>
              </a:spcBef>
              <a:spcAft>
                <a:spcPct val="0"/>
              </a:spcAft>
              <a:buClrTx/>
              <a:buSzTx/>
              <a:buFontTx/>
              <a:buNone/>
              <a:tabLst>
                <a:tab algn="l" pos="2914650"/>
              </a:tabLst>
            </a:pPr>
            <a:endParaRPr b="0" baseline="0" cap="none" dirty="0" i="0" kumimoji="0" lang="ru-RU" normalizeH="0" strike="noStrike" sz="1400" u="none">
              <a:ln>
                <a:noFill/>
              </a:ln>
              <a:solidFill>
                <a:srgbClr val="000000"/>
              </a:solidFill>
              <a:effectLst/>
              <a:latin charset="0" pitchFamily="18" typeface="Times New Roman"/>
              <a:ea charset="0" pitchFamily="34" typeface="Calibri"/>
              <a:cs charset="0" pitchFamily="18" typeface="Times New Roman"/>
            </a:endParaRPr>
          </a:p>
          <a:p>
            <a:pPr algn="just" defTabSz="914400" eaLnBrk="1" fontAlgn="base" hangingPunct="1" indent="0" latinLnBrk="0" lvl="0" marL="0" marR="0" rtl="0">
              <a:lnSpc>
                <a:spcPct val="100000"/>
              </a:lnSpc>
              <a:spcBef>
                <a:spcPct val="0"/>
              </a:spcBef>
              <a:spcAft>
                <a:spcPct val="0"/>
              </a:spcAft>
              <a:buClrTx/>
              <a:buSzTx/>
              <a:buFontTx/>
              <a:buNone/>
              <a:tabLst>
                <a:tab algn="l" pos="2914650"/>
              </a:tabLst>
            </a:pPr>
            <a:r>
              <a:rPr b="0" baseline="0" cap="none" dirty="0" i="0" kumimoji="0" lang="ru-RU" normalizeH="0" strike="noStrike" sz="1400" u="none">
                <a:ln>
                  <a:noFill/>
                </a:ln>
                <a:solidFill>
                  <a:srgbClr val="000000"/>
                </a:solidFill>
                <a:effectLst/>
                <a:latin charset="0" pitchFamily="18" typeface="Times New Roman"/>
                <a:ea charset="0" pitchFamily="34" typeface="Calibri"/>
                <a:cs charset="0" pitchFamily="18" typeface="Times New Roman"/>
              </a:rPr>
              <a:t> </a:t>
            </a:r>
            <a:r>
              <a:rPr dirty="0" lang="ru-RU" sz="1700">
                <a:solidFill>
                  <a:srgbClr val="000000"/>
                </a:solidFill>
                <a:ea charset="0" pitchFamily="34" typeface="Calibri"/>
                <a:cs charset="0" pitchFamily="18" typeface="Times New Roman"/>
              </a:rPr>
              <a:t>В</a:t>
            </a:r>
            <a:r>
              <a:rPr b="0" baseline="0" cap="none" dirty="0" i="0" kumimoji="0" lang="ru-RU" normalizeH="0" strike="noStrike" sz="1700" u="none">
                <a:ln>
                  <a:noFill/>
                </a:ln>
                <a:solidFill>
                  <a:srgbClr val="000000"/>
                </a:solidFill>
                <a:effectLst/>
                <a:ea charset="0" pitchFamily="34" typeface="Calibri"/>
                <a:cs charset="0" pitchFamily="18" typeface="Times New Roman"/>
              </a:rPr>
              <a:t>етеран Великой Отечественной войны, родился 1918 г., жил в нашем селе Казанцево. Фронтовик, участник боёв за Берлин. </a:t>
            </a:r>
            <a:endParaRPr b="0" baseline="0" cap="none" dirty="0" i="0" kumimoji="0" lang="ru-RU" normalizeH="0" strike="noStrike" sz="1700" u="none">
              <a:ln>
                <a:noFill/>
              </a:ln>
              <a:solidFill>
                <a:schemeClr val="tx1"/>
              </a:solidFill>
              <a:effectLst/>
              <a:cs charset="0" pitchFamily="18" typeface="Times New Roman"/>
            </a:endParaRPr>
          </a:p>
          <a:p>
            <a:pPr algn="just" defTabSz="914400" eaLnBrk="0" fontAlgn="base" hangingPunct="0" indent="0" latinLnBrk="0" lvl="0" marL="0" marR="0" rtl="0">
              <a:lnSpc>
                <a:spcPct val="100000"/>
              </a:lnSpc>
              <a:spcBef>
                <a:spcPct val="0"/>
              </a:spcBef>
              <a:spcAft>
                <a:spcPct val="0"/>
              </a:spcAft>
              <a:buClrTx/>
              <a:buSzTx/>
              <a:buFontTx/>
              <a:buNone/>
              <a:tabLst>
                <a:tab algn="l" pos="2914650"/>
              </a:tabLst>
            </a:pPr>
            <a:r>
              <a:rPr b="0" baseline="0" cap="none" dirty="0" i="0" kumimoji="0" lang="ru-RU" normalizeH="0" strike="noStrike" sz="1700" u="none">
                <a:ln>
                  <a:noFill/>
                </a:ln>
                <a:solidFill>
                  <a:srgbClr val="000000"/>
                </a:solidFill>
                <a:effectLst/>
                <a:ea charset="0" pitchFamily="34" typeface="Calibri"/>
                <a:cs charset="0" pitchFamily="18" typeface="Times New Roman"/>
              </a:rPr>
              <a:t>В армию  призван в 1938 году. После службы в армии завербовался на Дальний Восток: строил молодой город Комсомольск – на - Амуре. </a:t>
            </a:r>
            <a:endParaRPr b="0" baseline="0" cap="none" dirty="0" i="0" kumimoji="0" lang="ru-RU" normalizeH="0" strike="noStrike" sz="1700" u="none">
              <a:ln>
                <a:noFill/>
              </a:ln>
              <a:solidFill>
                <a:schemeClr val="tx1"/>
              </a:solidFill>
              <a:effectLst/>
              <a:cs charset="0" pitchFamily="18" typeface="Times New Roman"/>
            </a:endParaRPr>
          </a:p>
          <a:p>
            <a:pPr algn="just"/>
            <a:r>
              <a:rPr b="0" baseline="0" cap="none" dirty="0" i="0" kumimoji="0" lang="ru-RU" normalizeH="0" strike="noStrike" sz="1700" u="none">
                <a:ln>
                  <a:noFill/>
                </a:ln>
                <a:solidFill>
                  <a:srgbClr val="000000"/>
                </a:solidFill>
                <a:effectLst/>
                <a:ea charset="0" pitchFamily="34" typeface="Calibri"/>
                <a:cs charset="0" pitchFamily="18" typeface="Times New Roman"/>
              </a:rPr>
              <a:t>На фронт попал в 1942 году.  В начале войны Константина Федоровича направили в город Осташков, под Москвой, на курсы десантников в 10 воздушно-десантную Гвардейскую дивизию. </a:t>
            </a:r>
            <a:r>
              <a:rPr dirty="0" lang="ru-RU" sz="1700">
                <a:cs charset="0" pitchFamily="18" typeface="Times New Roman"/>
              </a:rPr>
              <a:t>Константин Федорович принимал участие в освобождении Литвы, Латвии, Польши, дошел до Берлина.  Затем часть перевели в город  </a:t>
            </a:r>
            <a:r>
              <a:rPr dirty="0" err="1" lang="ru-RU" sz="1700">
                <a:cs charset="0" pitchFamily="18" typeface="Times New Roman"/>
              </a:rPr>
              <a:t>Нойруппин</a:t>
            </a:r>
            <a:r>
              <a:rPr dirty="0" lang="ru-RU" sz="1700">
                <a:cs charset="0" pitchFamily="18" typeface="Times New Roman"/>
              </a:rPr>
              <a:t>. Был ранен осколком в лицо. Второе сквозное ранение  перебило ключицу. Лежал в госпитале в городе Бежецке. </a:t>
            </a:r>
          </a:p>
          <a:p>
            <a:pPr algn="just"/>
            <a:r>
              <a:rPr dirty="0" lang="ru-RU" sz="1700">
                <a:cs charset="0" pitchFamily="18" typeface="Times New Roman"/>
              </a:rPr>
              <a:t>Награжден Орденом Отечественной войны второй степени, Орденом Красной Звезды, двумя медалями за Отвагу, медалью за взятие Берлина, имеет много грамот и поощрений от командования части. </a:t>
            </a:r>
            <a:endParaRPr b="0" baseline="0" cap="none" dirty="0" i="0" kumimoji="0" lang="ru-RU" normalizeH="0" strike="noStrike" sz="1700" u="none">
              <a:ln>
                <a:noFill/>
              </a:ln>
              <a:solidFill>
                <a:schemeClr val="tx1"/>
              </a:solidFill>
              <a:effectLst/>
              <a:cs charset="0" pitchFamily="18" typeface="Times New Roman"/>
            </a:endParaRPr>
          </a:p>
        </p:txBody>
      </p:sp>
    </p:spTree>
    <p:extLst>
      <p:ext uri="{BB962C8B-B14F-4D97-AF65-F5344CB8AC3E}">
        <p14:creationId xmlns:p14="http://schemas.microsoft.com/office/powerpoint/2010/main" val="1402906216"/>
      </p:ext>
    </p:extLst>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Оюшка\Desktop\СКАНЫ\2020-05-03\Изображение0011.JPG" id="2" name="Picture 2"/>
          <p:cNvPicPr>
            <a:picLocks noChangeArrowheads="1" noChangeAspect="1"/>
          </p:cNvPicPr>
          <p:nvPr/>
        </p:nvPicPr>
        <p:blipFill>
          <a:blip cstate="print" r:embed="rId3"/>
          <a:srcRect b="66" l="93" r="43" t="76"/>
          <a:stretch>
            <a:fillRect/>
          </a:stretch>
        </p:blipFill>
        <p:spPr bwMode="auto">
          <a:xfrm>
            <a:off x="1043608" y="260648"/>
            <a:ext cx="2232248" cy="3118082"/>
          </a:xfrm>
          <a:prstGeom prst="rect">
            <a:avLst/>
          </a:prstGeom>
          <a:noFill/>
        </p:spPr>
      </p:pic>
      <p:sp>
        <p:nvSpPr>
          <p:cNvPr id="4" name="TextBox 3"/>
          <p:cNvSpPr txBox="1"/>
          <p:nvPr/>
        </p:nvSpPr>
        <p:spPr>
          <a:xfrm flipH="1">
            <a:off x="3851920" y="260648"/>
            <a:ext cx="4824536" cy="461665"/>
          </a:xfrm>
          <a:prstGeom prst="rect">
            <a:avLst/>
          </a:prstGeom>
          <a:noFill/>
        </p:spPr>
        <p:txBody>
          <a:bodyPr rtlCol="0" wrap="square">
            <a:spAutoFit/>
          </a:bodyPr>
          <a:lstStyle/>
          <a:p>
            <a:r>
              <a:rPr b="1" dirty="0" err="1" lang="ru-RU" sz="2400">
                <a:solidFill>
                  <a:srgbClr val="FF0000"/>
                </a:solidFill>
                <a:latin charset="0" pitchFamily="18" typeface="Times New Roman"/>
                <a:cs charset="0" pitchFamily="18" typeface="Times New Roman"/>
              </a:rPr>
              <a:t>Станковцев</a:t>
            </a:r>
            <a:r>
              <a:rPr b="1" dirty="0" lang="ru-RU" sz="2400">
                <a:solidFill>
                  <a:srgbClr val="FF0000"/>
                </a:solidFill>
                <a:latin charset="0" pitchFamily="18" typeface="Times New Roman"/>
                <a:cs charset="0" pitchFamily="18" typeface="Times New Roman"/>
              </a:rPr>
              <a:t> Прокопий Иванович</a:t>
            </a:r>
          </a:p>
        </p:txBody>
      </p:sp>
      <p:sp>
        <p:nvSpPr>
          <p:cNvPr id="3" name="TextBox 2"/>
          <p:cNvSpPr txBox="1"/>
          <p:nvPr/>
        </p:nvSpPr>
        <p:spPr>
          <a:xfrm>
            <a:off x="3779912" y="908720"/>
            <a:ext cx="4968552" cy="3754874"/>
          </a:xfrm>
          <a:prstGeom prst="rect">
            <a:avLst/>
          </a:prstGeom>
          <a:noFill/>
        </p:spPr>
        <p:txBody>
          <a:bodyPr rtlCol="0" wrap="square">
            <a:spAutoFit/>
          </a:bodyPr>
          <a:lstStyle/>
          <a:p>
            <a:pPr algn="just"/>
            <a:r>
              <a:rPr dirty="0" lang="ru-RU" sz="1700"/>
              <a:t>Родился в 1919 году в с. Казанцево. В действующую армию  был призван Ермаковским военкоматом. Воевал Прокопий Иванович на Южном фронте под </a:t>
            </a:r>
          </a:p>
          <a:p>
            <a:pPr algn="just"/>
            <a:r>
              <a:rPr dirty="0" lang="ru-RU" sz="1700"/>
              <a:t>Ростовом-на-Дону. В действующей армии пробыл 7 лет в звании старшины. Служил на Кавказе в  3-х километрах от турецкой границы. Прокопий Иванович  получил ранение в ногу , был не раз контужен. Лечился в госпитале. Победу встретил в Кенигсберге. За боевые заслуги  был награжден орденом Красной звезды, орденом  Славы </a:t>
            </a:r>
            <a:r>
              <a:rPr dirty="0" lang="en-US" sz="1700"/>
              <a:t>II </a:t>
            </a:r>
            <a:r>
              <a:rPr dirty="0" lang="ru-RU" sz="1700"/>
              <a:t>степени, двумя медалями  «За отвагу», медалью «За победу над Германией», медалью «За победу над Японией», медалью «За взятие города Кенигсберга», юбилейными медалями.</a:t>
            </a:r>
          </a:p>
        </p:txBody>
      </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максим\Desktop\ветераны\SAM_2149.JPG" id="2" name="Picture 2"/>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r="2"/>
          <a:stretch/>
        </p:blipFill>
        <p:spPr bwMode="auto">
          <a:xfrm rot="5400000">
            <a:off x="651033" y="653223"/>
            <a:ext cx="3017398" cy="22322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13875" y="254966"/>
            <a:ext cx="4408130" cy="461665"/>
          </a:xfrm>
          <a:prstGeom prst="rect">
            <a:avLst/>
          </a:prstGeom>
          <a:noFill/>
        </p:spPr>
        <p:txBody>
          <a:bodyPr rtlCol="0" wrap="none">
            <a:spAutoFit/>
          </a:bodyPr>
          <a:lstStyle/>
          <a:p>
            <a:r>
              <a:rPr b="1" dirty="0" lang="ru-RU" sz="2400">
                <a:solidFill>
                  <a:srgbClr val="FF0000"/>
                </a:solidFill>
                <a:latin charset="0" pitchFamily="18" typeface="Times New Roman"/>
                <a:cs charset="0" pitchFamily="18" typeface="Times New Roman"/>
              </a:rPr>
              <a:t>Аксенов Николай Васильевич</a:t>
            </a:r>
          </a:p>
        </p:txBody>
      </p:sp>
      <p:sp>
        <p:nvSpPr>
          <p:cNvPr id="4" name="TextBox 3"/>
          <p:cNvSpPr txBox="1"/>
          <p:nvPr/>
        </p:nvSpPr>
        <p:spPr>
          <a:xfrm>
            <a:off x="3653644" y="908720"/>
            <a:ext cx="5328592" cy="3493264"/>
          </a:xfrm>
          <a:prstGeom prst="rect">
            <a:avLst/>
          </a:prstGeom>
          <a:noFill/>
        </p:spPr>
        <p:txBody>
          <a:bodyPr rtlCol="0" wrap="square">
            <a:spAutoFit/>
          </a:bodyPr>
          <a:lstStyle/>
          <a:p>
            <a:pPr algn="just"/>
            <a:r>
              <a:rPr dirty="0" lang="ru-RU" sz="1700"/>
              <a:t>Родился в 1920 году в селе Пировское, Пировского района. На фронт попал в июне 1942 года. Был призван Пировским военкоматом и направлен в Красноярскую  полковую школу младших командиров. Но Николай Васильевич её не закончил, перевели в г. Новосибирск. Там стал курсантом 22-го учебного авто полка. Проучился 6 месяцев и по окончании школы был направлен в г. Москву, а там  расформировали по частям. Николай Васильевич попал в 409-й отдельный гвардейский, минометный дивизион. В составе дивизиона воевал под Сталинградом. От Сталинграда с боями в составе своей части дошел до знаменитой Курской дуги. За боевые заслуги награжден медалями.</a:t>
            </a:r>
          </a:p>
        </p:txBody>
      </p:sp>
    </p:spTree>
    <p:extLst>
      <p:ext uri="{BB962C8B-B14F-4D97-AF65-F5344CB8AC3E}">
        <p14:creationId xmlns:p14="http://schemas.microsoft.com/office/powerpoint/2010/main" val="1349816895"/>
      </p:ext>
    </p:extLst>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sp>
        <p:nvSpPr>
          <p:cNvPr id="2" name="TextBox 1"/>
          <p:cNvSpPr txBox="1"/>
          <p:nvPr/>
        </p:nvSpPr>
        <p:spPr>
          <a:xfrm>
            <a:off x="4348988" y="336181"/>
            <a:ext cx="3936270" cy="461665"/>
          </a:xfrm>
          <a:prstGeom prst="rect">
            <a:avLst/>
          </a:prstGeom>
          <a:noFill/>
        </p:spPr>
        <p:txBody>
          <a:bodyPr rtlCol="0" wrap="none">
            <a:spAutoFit/>
          </a:bodyPr>
          <a:lstStyle/>
          <a:p>
            <a:r>
              <a:rPr b="1" dirty="0" lang="ru-RU" sz="2400">
                <a:solidFill>
                  <a:srgbClr val="FF0000"/>
                </a:solidFill>
                <a:latin charset="0" pitchFamily="18" typeface="Times New Roman"/>
                <a:cs charset="0" pitchFamily="18" typeface="Times New Roman"/>
              </a:rPr>
              <a:t>Анисимов Иван Акимович</a:t>
            </a:r>
          </a:p>
        </p:txBody>
      </p:sp>
      <p:sp>
        <p:nvSpPr>
          <p:cNvPr id="3" name="TextBox 2"/>
          <p:cNvSpPr txBox="1"/>
          <p:nvPr/>
        </p:nvSpPr>
        <p:spPr>
          <a:xfrm>
            <a:off x="3760839" y="806736"/>
            <a:ext cx="5112568" cy="4801314"/>
          </a:xfrm>
          <a:prstGeom prst="rect">
            <a:avLst/>
          </a:prstGeom>
          <a:noFill/>
        </p:spPr>
        <p:txBody>
          <a:bodyPr rtlCol="0" wrap="square">
            <a:spAutoFit/>
          </a:bodyPr>
          <a:lstStyle/>
          <a:p>
            <a:pPr algn="just"/>
            <a:r>
              <a:rPr dirty="0" lang="ru-RU" sz="1700"/>
              <a:t>Родился 8 октября 1925 года в казачьей станице, Орловской области. 16 декабря 1942 года был мобилизован Каратузским РВК в ряды Советской Армии. Иван Акимович воевал в составе Воронежского фронта  в 9-ом Гвардейском Воронежском авиационном корпусе. Совершил 12 боевых  вылетов воздушным стрелком. Под Старым Осколом  получил ранение. После ранения по  состоянию здоровья летать уже не мог. До конца войны был старшим механиком авиационной эскадрильи. Форсировал Днепр, освобождал Белоруссию, Польшу. Войну закончил на Эльбе. После войны служил в Германии. Демобилизован в 1950 году. Имеет награды орден  Великой Отечественной войны </a:t>
            </a:r>
            <a:r>
              <a:rPr dirty="0" lang="en-US" sz="1700"/>
              <a:t>II </a:t>
            </a:r>
            <a:r>
              <a:rPr dirty="0" lang="ru-RU" sz="1700"/>
              <a:t>степени, медали «За отвагу», «За победу над Германией», «За </a:t>
            </a:r>
            <a:r>
              <a:rPr lang="ru-RU" sz="1700"/>
              <a:t>освобождение Минска»,  </a:t>
            </a:r>
            <a:r>
              <a:rPr dirty="0" lang="ru-RU" sz="1700"/>
              <a:t>юбилейные медали.</a:t>
            </a:r>
          </a:p>
          <a:p>
            <a:pPr algn="just"/>
            <a:endParaRPr dirty="0" lang="ru-RU" sz="1700"/>
          </a:p>
        </p:txBody>
      </p:sp>
      <p:pic>
        <p:nvPicPr>
          <p:cNvPr descr="C:\Users\максим\Desktop\анисимов иван.jpg" id="4" name="Picture 2"/>
          <p:cNvPicPr>
            <a:picLocks noChangeArrowheads="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676" y="311487"/>
            <a:ext cx="2286450" cy="311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348703"/>
      </p:ext>
    </p:extLst>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sp>
        <p:nvSpPr>
          <p:cNvPr id="2" name="Прямоугольник 1"/>
          <p:cNvSpPr/>
          <p:nvPr/>
        </p:nvSpPr>
        <p:spPr>
          <a:xfrm>
            <a:off x="3394740" y="836712"/>
            <a:ext cx="5724128" cy="5262979"/>
          </a:xfrm>
          <a:prstGeom prst="rect">
            <a:avLst/>
          </a:prstGeom>
        </p:spPr>
        <p:txBody>
          <a:bodyPr wrap="square">
            <a:spAutoFit/>
          </a:bodyPr>
          <a:lstStyle/>
          <a:p>
            <a:pPr algn="just"/>
            <a:r>
              <a:rPr dirty="0" lang="ru-RU" sz="1600"/>
              <a:t> Родился 4 декабря 1923 года в селе Казанцево. В 1941 году был призван на службу в Рабоче-крестьянскую Красную Армию. В 1942 году он окончил Московское пехотное училище. С марта того же года — на фронтах Великой Отечественной войны. К январю 1945 года майор Александр </a:t>
            </a:r>
            <a:r>
              <a:rPr dirty="0" err="1" lang="ru-RU" sz="1600"/>
              <a:t>Семирадский</a:t>
            </a:r>
            <a:r>
              <a:rPr dirty="0" lang="ru-RU" sz="1600"/>
              <a:t> командовал батальоном 1071-го стрелкового полка 311-й стрелковой дивизии 61-й армии 1-го Белорусского фронта. Отличился во время освобождения Польши. 30 января 1945 года батальон </a:t>
            </a:r>
            <a:r>
              <a:rPr dirty="0" err="1" lang="ru-RU" sz="1600"/>
              <a:t>Семирадского</a:t>
            </a:r>
            <a:r>
              <a:rPr dirty="0" lang="ru-RU" sz="1600"/>
              <a:t> успешно отразил массированную немецкую контратаку в районе города </a:t>
            </a:r>
            <a:r>
              <a:rPr dirty="0" err="1" lang="ru-RU" sz="1600"/>
              <a:t>Шнайдемюль</a:t>
            </a:r>
            <a:r>
              <a:rPr dirty="0" lang="ru-RU" sz="1600"/>
              <a:t> (ныне — Пила) и перерезал железную дорогу и шоссе, что способствовало успешному окружению вражеской группировки в городе. В тех боях </a:t>
            </a:r>
            <a:r>
              <a:rPr dirty="0" err="1" lang="ru-RU" sz="1600"/>
              <a:t>Семирадский</a:t>
            </a:r>
            <a:r>
              <a:rPr dirty="0" lang="ru-RU" sz="1600"/>
              <a:t> погиб. Указом Президиума Верховного Совета СССР от 27 декабря 1945 года за «образцовое выполнение боевых заданий командования на фронте борьбы с немецкими захватчиками и проявленные при этом мужество и героизм» майор Александр </a:t>
            </a:r>
            <a:r>
              <a:rPr dirty="0" err="1" lang="ru-RU" sz="1600"/>
              <a:t>Семирадский</a:t>
            </a:r>
            <a:r>
              <a:rPr dirty="0" lang="ru-RU" sz="1600"/>
              <a:t> посмертно был удостоен высокого звания Героя Советского Союза. Также был награждён орденами Ленина, Красного Знамени, Отечественной войны </a:t>
            </a:r>
            <a:r>
              <a:rPr dirty="0" lang="en-US" sz="1600"/>
              <a:t>I-</a:t>
            </a:r>
            <a:r>
              <a:rPr dirty="0" lang="ru-RU" sz="1600"/>
              <a:t>й и </a:t>
            </a:r>
            <a:r>
              <a:rPr dirty="0" lang="en-US" sz="1600"/>
              <a:t>II</a:t>
            </a:r>
            <a:r>
              <a:rPr dirty="0" lang="ru-RU" sz="1600"/>
              <a:t>-й степеней и Красной Звезды.</a:t>
            </a:r>
          </a:p>
        </p:txBody>
      </p:sp>
      <p:sp>
        <p:nvSpPr>
          <p:cNvPr id="3" name="TextBox 2"/>
          <p:cNvSpPr txBox="1"/>
          <p:nvPr/>
        </p:nvSpPr>
        <p:spPr>
          <a:xfrm>
            <a:off x="3677550" y="173831"/>
            <a:ext cx="5284780" cy="461665"/>
          </a:xfrm>
          <a:prstGeom prst="rect">
            <a:avLst/>
          </a:prstGeom>
          <a:noFill/>
        </p:spPr>
        <p:txBody>
          <a:bodyPr rtlCol="0" wrap="none">
            <a:spAutoFit/>
          </a:bodyPr>
          <a:lstStyle/>
          <a:p>
            <a:r>
              <a:rPr b="1" dirty="0" err="1" lang="ru-RU" sz="2400">
                <a:solidFill>
                  <a:srgbClr val="FF0000"/>
                </a:solidFill>
                <a:latin charset="0" pitchFamily="18" typeface="Times New Roman"/>
                <a:cs charset="0" pitchFamily="18" typeface="Times New Roman"/>
              </a:rPr>
              <a:t>Семирадский</a:t>
            </a:r>
            <a:r>
              <a:rPr b="1" dirty="0" lang="ru-RU" sz="2400">
                <a:solidFill>
                  <a:srgbClr val="FF0000"/>
                </a:solidFill>
                <a:latin charset="0" pitchFamily="18" typeface="Times New Roman"/>
                <a:cs charset="0" pitchFamily="18" typeface="Times New Roman"/>
              </a:rPr>
              <a:t> Александр Антонович</a:t>
            </a:r>
          </a:p>
        </p:txBody>
      </p:sp>
      <p:pic>
        <p:nvPicPr>
          <p:cNvPr id="5" name="Picture 2"/>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b="90" l="44" r="151"/>
          <a:stretch/>
        </p:blipFill>
        <p:spPr bwMode="auto">
          <a:xfrm>
            <a:off x="960359" y="260649"/>
            <a:ext cx="2434381" cy="3112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Tree>
    <p:extLst>
      <p:ext uri="{BB962C8B-B14F-4D97-AF65-F5344CB8AC3E}">
        <p14:creationId xmlns:p14="http://schemas.microsoft.com/office/powerpoint/2010/main" val="4261462199"/>
      </p:ext>
    </p:extLst>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15378"/>
            <a:ext cx="9144000" cy="6858000"/>
          </a:xfrm>
          <a:prstGeom prst="rect">
            <a:avLst/>
          </a:prstGeom>
          <a:noFill/>
        </p:spPr>
      </p:pic>
      <p:sp>
        <p:nvSpPr>
          <p:cNvPr id="2" name="TextBox 1"/>
          <p:cNvSpPr txBox="1"/>
          <p:nvPr/>
        </p:nvSpPr>
        <p:spPr>
          <a:xfrm>
            <a:off x="3779912" y="301026"/>
            <a:ext cx="4657557" cy="461665"/>
          </a:xfrm>
          <a:prstGeom prst="rect">
            <a:avLst/>
          </a:prstGeom>
          <a:noFill/>
        </p:spPr>
        <p:txBody>
          <a:bodyPr rtlCol="0" wrap="none">
            <a:spAutoFit/>
          </a:bodyPr>
          <a:lstStyle/>
          <a:p>
            <a:r>
              <a:rPr b="1" dirty="0" err="1" lang="ru-RU" sz="2400">
                <a:solidFill>
                  <a:srgbClr val="FF0000"/>
                </a:solidFill>
                <a:latin charset="0" pitchFamily="18" typeface="Times New Roman"/>
                <a:cs charset="0" pitchFamily="18" typeface="Times New Roman"/>
              </a:rPr>
              <a:t>Логачев</a:t>
            </a:r>
            <a:r>
              <a:rPr b="1" dirty="0" lang="ru-RU" sz="2400">
                <a:solidFill>
                  <a:srgbClr val="FF0000"/>
                </a:solidFill>
                <a:latin charset="0" pitchFamily="18" typeface="Times New Roman"/>
                <a:cs charset="0" pitchFamily="18" typeface="Times New Roman"/>
              </a:rPr>
              <a:t> Константин Андреевич</a:t>
            </a:r>
          </a:p>
        </p:txBody>
      </p:sp>
      <p:pic>
        <p:nvPicPr>
          <p:cNvPr descr="C:\Users\максим\Desktop\ветераны\ветераны Казанцево\dtnthfys2\SAM_2098.JPG" id="3" name="Picture 2"/>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b="68"/>
          <a:stretch/>
        </p:blipFill>
        <p:spPr bwMode="auto">
          <a:xfrm>
            <a:off x="1043608" y="242452"/>
            <a:ext cx="2088232" cy="31711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35896" y="908720"/>
            <a:ext cx="5137090" cy="3231654"/>
          </a:xfrm>
          <a:prstGeom prst="rect">
            <a:avLst/>
          </a:prstGeom>
          <a:noFill/>
        </p:spPr>
        <p:txBody>
          <a:bodyPr rtlCol="0" wrap="square">
            <a:spAutoFit/>
          </a:bodyPr>
          <a:lstStyle/>
          <a:p>
            <a:pPr algn="just"/>
            <a:r>
              <a:rPr dirty="0" lang="ru-RU" sz="1700"/>
              <a:t>Родился в 1913 году. В 1938 году воевал с японцами. В 1941 году когда началась Великая Отечественная война был призван на фронт. Сначала воевал в пехоте, потом в автомобильных войсках в звании младшего  лейтенанта. Участвовал в боях под Сталинградом. В 1944 году  участвовал в освобождении Бессарабии (Румыния), Венгрии, Чехословакии, Австрии. Получил ранение в руку. Победу встретил в г. Вена (Австрия). Награды: медаль «За отвагу», медаль «За победу над Германией», юбилейные медали.</a:t>
            </a:r>
          </a:p>
          <a:p>
            <a:pPr algn="just"/>
            <a:endParaRPr dirty="0" lang="ru-RU" sz="1700"/>
          </a:p>
        </p:txBody>
      </p:sp>
    </p:spTree>
    <p:extLst>
      <p:ext uri="{BB962C8B-B14F-4D97-AF65-F5344CB8AC3E}">
        <p14:creationId xmlns:p14="http://schemas.microsoft.com/office/powerpoint/2010/main" val="1377075931"/>
      </p:ext>
    </p:extLst>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sp>
        <p:nvSpPr>
          <p:cNvPr id="2" name="TextBox 1"/>
          <p:cNvSpPr txBox="1"/>
          <p:nvPr/>
        </p:nvSpPr>
        <p:spPr>
          <a:xfrm>
            <a:off x="4240600" y="189776"/>
            <a:ext cx="4471480" cy="461665"/>
          </a:xfrm>
          <a:prstGeom prst="rect">
            <a:avLst/>
          </a:prstGeom>
          <a:noFill/>
        </p:spPr>
        <p:txBody>
          <a:bodyPr rtlCol="0" wrap="none">
            <a:spAutoFit/>
          </a:bodyPr>
          <a:lstStyle/>
          <a:p>
            <a:r>
              <a:rPr b="1" dirty="0" lang="ru-RU" sz="2400">
                <a:solidFill>
                  <a:srgbClr val="FF0000"/>
                </a:solidFill>
                <a:latin charset="0" pitchFamily="18" typeface="Times New Roman"/>
                <a:cs charset="0" pitchFamily="18" typeface="Times New Roman"/>
              </a:rPr>
              <a:t>Станкевич Василий Иванович</a:t>
            </a:r>
          </a:p>
        </p:txBody>
      </p:sp>
      <p:pic>
        <p:nvPicPr>
          <p:cNvPr descr="C:\Users\максим\Desktop\ветераны\SAM_2040.JPG" id="3" name="Picture 2"/>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l="136"/>
          <a:stretch/>
        </p:blipFill>
        <p:spPr bwMode="auto">
          <a:xfrm rot="5400000">
            <a:off x="717873" y="510268"/>
            <a:ext cx="2974989" cy="23340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79912" y="764704"/>
            <a:ext cx="5069200" cy="3231654"/>
          </a:xfrm>
          <a:prstGeom prst="rect">
            <a:avLst/>
          </a:prstGeom>
          <a:noFill/>
        </p:spPr>
        <p:txBody>
          <a:bodyPr rtlCol="0" wrap="square">
            <a:spAutoFit/>
          </a:bodyPr>
          <a:lstStyle/>
          <a:p>
            <a:pPr algn="just"/>
            <a:r>
              <a:rPr dirty="0" lang="ru-RU" sz="1700"/>
              <a:t>Родился в 1923 году в Белоруссии. В 17 лет ушел к партизанам в Брянские леса. Затем воевал в Белоруссии, Румынии, Польше. Был разведчиком, командиром отделения. Взрывал немецкие поезда.</a:t>
            </a:r>
          </a:p>
          <a:p>
            <a:pPr algn="just"/>
            <a:r>
              <a:rPr dirty="0" lang="ru-RU" sz="1700"/>
              <a:t>Один взорвал восемь поездов с живой силой и техникой. За него немцы назначили большой выкуп, </a:t>
            </a:r>
          </a:p>
          <a:p>
            <a:pPr algn="just"/>
            <a:r>
              <a:rPr dirty="0" lang="ru-RU" sz="1700"/>
              <a:t>но не могли поймать, и поэтому его  родителей угнали в концлагерь Освенцим. Был ранен под Барановичами, при ранении потерял глаз и был контужен. За боевые заслуги был награжден медалью «Партизану Отечественной войны», Орденом Отечественной войны, медалью  Жукова.</a:t>
            </a:r>
          </a:p>
        </p:txBody>
      </p:sp>
    </p:spTree>
    <p:extLst>
      <p:ext uri="{BB962C8B-B14F-4D97-AF65-F5344CB8AC3E}">
        <p14:creationId xmlns:p14="http://schemas.microsoft.com/office/powerpoint/2010/main" val="3720826602"/>
      </p:ext>
    </p:extLst>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максим\Desktop\ветераны\SAM_2169.JPG" id="2" name="Picture 2"/>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r="20"/>
          <a:stretch/>
        </p:blipFill>
        <p:spPr bwMode="auto">
          <a:xfrm rot="5400000">
            <a:off x="690998" y="412095"/>
            <a:ext cx="3073829" cy="2527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36962" y="139145"/>
            <a:ext cx="4606646" cy="461665"/>
          </a:xfrm>
          <a:prstGeom prst="rect">
            <a:avLst/>
          </a:prstGeom>
          <a:noFill/>
        </p:spPr>
        <p:txBody>
          <a:bodyPr rtlCol="0" wrap="none">
            <a:spAutoFit/>
          </a:bodyPr>
          <a:lstStyle/>
          <a:p>
            <a:r>
              <a:rPr b="1" dirty="0" err="1" lang="ru-RU" sz="2400">
                <a:solidFill>
                  <a:srgbClr val="FF0000"/>
                </a:solidFill>
                <a:latin charset="0" pitchFamily="18" typeface="Times New Roman"/>
                <a:cs charset="0" pitchFamily="18" typeface="Times New Roman"/>
              </a:rPr>
              <a:t>Астанин</a:t>
            </a:r>
            <a:r>
              <a:rPr b="1" dirty="0" lang="ru-RU" sz="2400">
                <a:solidFill>
                  <a:srgbClr val="FF0000"/>
                </a:solidFill>
                <a:latin charset="0" pitchFamily="18" typeface="Times New Roman"/>
                <a:cs charset="0" pitchFamily="18" typeface="Times New Roman"/>
              </a:rPr>
              <a:t> Илья Константинович</a:t>
            </a:r>
          </a:p>
        </p:txBody>
      </p:sp>
      <p:sp>
        <p:nvSpPr>
          <p:cNvPr id="4" name="TextBox 3"/>
          <p:cNvSpPr txBox="1"/>
          <p:nvPr/>
        </p:nvSpPr>
        <p:spPr>
          <a:xfrm>
            <a:off x="3792013" y="764704"/>
            <a:ext cx="4896544" cy="2970044"/>
          </a:xfrm>
          <a:prstGeom prst="rect">
            <a:avLst/>
          </a:prstGeom>
          <a:noFill/>
        </p:spPr>
        <p:txBody>
          <a:bodyPr rtlCol="0" wrap="square">
            <a:spAutoFit/>
          </a:bodyPr>
          <a:lstStyle/>
          <a:p>
            <a:pPr algn="just"/>
            <a:r>
              <a:rPr dirty="0" lang="ru-RU" sz="1700"/>
              <a:t>Родился в 1902 году. В 1942 году был призван в действующую армию из села </a:t>
            </a:r>
            <a:r>
              <a:rPr dirty="0" err="1" lang="ru-RU" sz="1700"/>
              <a:t>Мусорка</a:t>
            </a:r>
            <a:r>
              <a:rPr dirty="0" lang="ru-RU" sz="1700"/>
              <a:t>, </a:t>
            </a:r>
            <a:r>
              <a:rPr dirty="0" err="1" lang="ru-RU" sz="1700"/>
              <a:t>Курагинского</a:t>
            </a:r>
            <a:r>
              <a:rPr dirty="0" lang="ru-RU" sz="1700"/>
              <a:t> района. Воевал Илья Константинович на Ленинградском фронте, был сапером и пулеметчиком. Брал Пулковские высоты. Получил три тяжелых ранения в голову.  Был ранен осколком в руку, не раз </a:t>
            </a:r>
            <a:r>
              <a:rPr lang="ru-RU" sz="1700"/>
              <a:t>обжигал глаза. </a:t>
            </a:r>
            <a:r>
              <a:rPr dirty="0" lang="ru-RU" sz="1700"/>
              <a:t>Попадал в плен, но вскоре был освобожден. Победу встретил в Москве. Вернулся домой 25 августа 1945 года. За боевые заслуги был награжден медалями. </a:t>
            </a:r>
          </a:p>
        </p:txBody>
      </p:sp>
    </p:spTree>
    <p:extLst>
      <p:ext uri="{BB962C8B-B14F-4D97-AF65-F5344CB8AC3E}">
        <p14:creationId xmlns:p14="http://schemas.microsoft.com/office/powerpoint/2010/main" val="766099885"/>
      </p:ext>
    </p:extLst>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13413"/>
            <a:ext cx="9144000" cy="6858000"/>
          </a:xfrm>
          <a:prstGeom prst="rect">
            <a:avLst/>
          </a:prstGeom>
          <a:noFill/>
        </p:spPr>
      </p:pic>
      <p:pic>
        <p:nvPicPr>
          <p:cNvPr descr="C:\Users\максим\Desktop\ветераны\SAM_2214.JPG" id="2" name="Picture 2"/>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rot="5400000">
            <a:off x="685977" y="579198"/>
            <a:ext cx="3124452" cy="23433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69016" y="344674"/>
            <a:ext cx="4385560" cy="461665"/>
          </a:xfrm>
          <a:prstGeom prst="rect">
            <a:avLst/>
          </a:prstGeom>
          <a:noFill/>
        </p:spPr>
        <p:txBody>
          <a:bodyPr rtlCol="0" wrap="none">
            <a:spAutoFit/>
          </a:bodyPr>
          <a:lstStyle/>
          <a:p>
            <a:r>
              <a:rPr b="1" dirty="0" err="1" lang="ru-RU" sz="2400">
                <a:solidFill>
                  <a:srgbClr val="FF0000"/>
                </a:solidFill>
                <a:latin charset="0" pitchFamily="18" typeface="Times New Roman"/>
                <a:cs charset="0" pitchFamily="18" typeface="Times New Roman"/>
              </a:rPr>
              <a:t>Жиленков</a:t>
            </a:r>
            <a:r>
              <a:rPr b="1" dirty="0" lang="ru-RU" sz="2400">
                <a:solidFill>
                  <a:srgbClr val="FF0000"/>
                </a:solidFill>
                <a:latin charset="0" pitchFamily="18" typeface="Times New Roman"/>
                <a:cs charset="0" pitchFamily="18" typeface="Times New Roman"/>
              </a:rPr>
              <a:t> Павел Николаевич</a:t>
            </a:r>
          </a:p>
        </p:txBody>
      </p:sp>
      <p:sp>
        <p:nvSpPr>
          <p:cNvPr id="4" name="TextBox 3"/>
          <p:cNvSpPr txBox="1"/>
          <p:nvPr/>
        </p:nvSpPr>
        <p:spPr>
          <a:xfrm>
            <a:off x="3779912" y="807276"/>
            <a:ext cx="5163769" cy="3247043"/>
          </a:xfrm>
          <a:prstGeom prst="rect">
            <a:avLst/>
          </a:prstGeom>
          <a:noFill/>
        </p:spPr>
        <p:txBody>
          <a:bodyPr rtlCol="0" wrap="square">
            <a:spAutoFit/>
          </a:bodyPr>
          <a:lstStyle/>
          <a:p>
            <a:pPr algn="just"/>
            <a:r>
              <a:rPr dirty="0" lang="ru-RU" sz="1700"/>
              <a:t>Родился в 1925 году в селе Казанцево. В 1942 году призвался в армию. Сначала направляется в г. Ачинск на учёбу, куда было эвакуировано Киевское пехотное училище, а через шесть месяцев попадает на фронт на Курскую дугу. В 1944 году в Польше вступает в ряды ВКП(б). Дошел до Берлина. Участвовал в операции по спасению немецких женщин и детей из метро затопленного фашистами. Был ранен, затем комиссован. Павел Николаевич был награжден орденами Отечественной войны </a:t>
            </a:r>
            <a:r>
              <a:rPr dirty="0" lang="en-US" sz="1700"/>
              <a:t>I </a:t>
            </a:r>
            <a:r>
              <a:rPr dirty="0" lang="ru-RU" sz="1700"/>
              <a:t>и </a:t>
            </a:r>
            <a:r>
              <a:rPr dirty="0" lang="en-US" sz="1700"/>
              <a:t>II</a:t>
            </a:r>
            <a:r>
              <a:rPr dirty="0" lang="ru-RU" sz="1700"/>
              <a:t> степени, орденом Славы </a:t>
            </a:r>
            <a:r>
              <a:rPr dirty="0" lang="en-US" sz="1700"/>
              <a:t>I </a:t>
            </a:r>
            <a:r>
              <a:rPr dirty="0" lang="ru-RU" sz="1700"/>
              <a:t>степени. </a:t>
            </a:r>
          </a:p>
          <a:p>
            <a:endParaRPr dirty="0" lang="ru-RU"/>
          </a:p>
        </p:txBody>
      </p:sp>
    </p:spTree>
    <p:extLst>
      <p:ext uri="{BB962C8B-B14F-4D97-AF65-F5344CB8AC3E}">
        <p14:creationId xmlns:p14="http://schemas.microsoft.com/office/powerpoint/2010/main" val="762584739"/>
      </p:ext>
    </p:extLst>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максим\Desktop\ветераны\SAM_2041.JPG" id="2" name="Picture 2"/>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rot="5400000">
            <a:off x="731573" y="780228"/>
            <a:ext cx="3027168" cy="22703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83968" y="456123"/>
            <a:ext cx="4122154" cy="461665"/>
          </a:xfrm>
          <a:prstGeom prst="rect">
            <a:avLst/>
          </a:prstGeom>
          <a:noFill/>
        </p:spPr>
        <p:txBody>
          <a:bodyPr rtlCol="0" wrap="none">
            <a:spAutoFit/>
          </a:bodyPr>
          <a:lstStyle/>
          <a:p>
            <a:r>
              <a:rPr b="1" dirty="0" err="1" lang="ru-RU" sz="2400">
                <a:solidFill>
                  <a:srgbClr val="FF0000"/>
                </a:solidFill>
                <a:latin charset="0" pitchFamily="18" typeface="Times New Roman"/>
                <a:cs charset="0" pitchFamily="18" typeface="Times New Roman"/>
              </a:rPr>
              <a:t>Лобецкий</a:t>
            </a:r>
            <a:r>
              <a:rPr b="1" dirty="0" lang="ru-RU" sz="2400">
                <a:solidFill>
                  <a:srgbClr val="FF0000"/>
                </a:solidFill>
                <a:latin charset="0" pitchFamily="18" typeface="Times New Roman"/>
                <a:cs charset="0" pitchFamily="18" typeface="Times New Roman"/>
              </a:rPr>
              <a:t> Федор Яковлевич</a:t>
            </a:r>
          </a:p>
        </p:txBody>
      </p:sp>
      <p:sp>
        <p:nvSpPr>
          <p:cNvPr id="4" name="TextBox 3"/>
          <p:cNvSpPr txBox="1"/>
          <p:nvPr/>
        </p:nvSpPr>
        <p:spPr>
          <a:xfrm>
            <a:off x="3807017" y="1038253"/>
            <a:ext cx="5076056" cy="1661993"/>
          </a:xfrm>
          <a:prstGeom prst="rect">
            <a:avLst/>
          </a:prstGeom>
          <a:noFill/>
        </p:spPr>
        <p:txBody>
          <a:bodyPr rtlCol="0" wrap="square">
            <a:spAutoFit/>
          </a:bodyPr>
          <a:lstStyle/>
          <a:p>
            <a:pPr algn="just"/>
            <a:r>
              <a:rPr dirty="0" lang="ru-RU" sz="1700"/>
              <a:t>Родился в 1914 году. 5 января 1945 года был призван на фронт. Сразу попал на передовую. Защищал город Кенигсберг. Получил ранение, находился на излечении в госпитале, в городе </a:t>
            </a:r>
            <a:r>
              <a:rPr dirty="0" err="1" lang="ru-RU" sz="1700"/>
              <a:t>Двинске</a:t>
            </a:r>
            <a:r>
              <a:rPr dirty="0" lang="ru-RU" sz="1700"/>
              <a:t>. Домой вернулся в конце 1945 года.  Получил фронтовые награды.</a:t>
            </a:r>
          </a:p>
        </p:txBody>
      </p:sp>
    </p:spTree>
    <p:extLst>
      <p:ext uri="{BB962C8B-B14F-4D97-AF65-F5344CB8AC3E}">
        <p14:creationId xmlns:p14="http://schemas.microsoft.com/office/powerpoint/2010/main" val="3818150267"/>
      </p:ext>
    </p:extLst>
  </p:cSld>
  <p:clrMapOvr>
    <a:masterClrMapping/>
  </p:clrMapOvr>
</p:sld>
</file>

<file path=ppt/slides/slide5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4325" y="6497"/>
            <a:ext cx="9144000" cy="6858000"/>
          </a:xfrm>
          <a:prstGeom prst="rect">
            <a:avLst/>
          </a:prstGeom>
          <a:noFill/>
        </p:spPr>
      </p:pic>
      <p:pic>
        <p:nvPicPr>
          <p:cNvPr descr="C:\Users\максим\Desktop\ветераны\SAM_2048.JPG" id="2" name="Picture 2"/>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b="163" r="98" t="47"/>
          <a:stretch/>
        </p:blipFill>
        <p:spPr bwMode="auto">
          <a:xfrm rot="5400000">
            <a:off x="658255" y="633366"/>
            <a:ext cx="3188543" cy="237626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55976" y="286078"/>
            <a:ext cx="4138762" cy="461665"/>
          </a:xfrm>
          <a:prstGeom prst="rect">
            <a:avLst/>
          </a:prstGeom>
          <a:noFill/>
        </p:spPr>
        <p:txBody>
          <a:bodyPr rtlCol="0" wrap="none">
            <a:spAutoFit/>
          </a:bodyPr>
          <a:lstStyle/>
          <a:p>
            <a:pPr algn="ctr"/>
            <a:r>
              <a:rPr b="1" dirty="0" lang="ru-RU" sz="2400">
                <a:solidFill>
                  <a:srgbClr val="FF0000"/>
                </a:solidFill>
                <a:latin charset="0" pitchFamily="18" typeface="Times New Roman"/>
                <a:cs charset="0" pitchFamily="18" typeface="Times New Roman"/>
              </a:rPr>
              <a:t>Рыбачков Степан Иванович</a:t>
            </a:r>
          </a:p>
        </p:txBody>
      </p:sp>
      <p:sp>
        <p:nvSpPr>
          <p:cNvPr id="4" name="TextBox 3"/>
          <p:cNvSpPr txBox="1"/>
          <p:nvPr/>
        </p:nvSpPr>
        <p:spPr>
          <a:xfrm>
            <a:off x="3851734" y="947285"/>
            <a:ext cx="5112568" cy="2185214"/>
          </a:xfrm>
          <a:prstGeom prst="rect">
            <a:avLst/>
          </a:prstGeom>
          <a:noFill/>
        </p:spPr>
        <p:txBody>
          <a:bodyPr rtlCol="0" wrap="square">
            <a:spAutoFit/>
          </a:bodyPr>
          <a:lstStyle/>
          <a:p>
            <a:pPr algn="just"/>
            <a:r>
              <a:rPr dirty="0" lang="ru-RU" sz="1700"/>
              <a:t>Родился в 1912 году в </a:t>
            </a:r>
            <a:r>
              <a:rPr lang="ru-RU" sz="1700"/>
              <a:t>Краснотуранском районе, </a:t>
            </a:r>
            <a:r>
              <a:rPr dirty="0" lang="ru-RU" sz="1700"/>
              <a:t>в селе </a:t>
            </a:r>
            <a:r>
              <a:rPr dirty="0" err="1" lang="ru-RU" sz="1700"/>
              <a:t>Беллык</a:t>
            </a:r>
            <a:r>
              <a:rPr dirty="0" lang="ru-RU" sz="1700"/>
              <a:t>. В армию был призван 31 июня 1941 года. Служил в 19-й стрелковой дивизии, командиром отделения. В 1941 году получил ранение, находился на излечении в госпитале. Освобождал Сталинград, воевал под Харьковом. Войну закончил в Дании. Домой вернулся 3 ноября 1945 года. </a:t>
            </a:r>
          </a:p>
        </p:txBody>
      </p:sp>
    </p:spTree>
    <p:extLst>
      <p:ext uri="{BB962C8B-B14F-4D97-AF65-F5344CB8AC3E}">
        <p14:creationId xmlns:p14="http://schemas.microsoft.com/office/powerpoint/2010/main" val="3695535070"/>
      </p:ext>
    </p:extLst>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PICT1077" id="3" name="Рисунок 2"/>
          <p:cNvPicPr/>
          <p:nvPr/>
        </p:nvPicPr>
        <p:blipFill>
          <a:blip cstate="print" r:embed="rId3">
            <a:lum bright="-12000" contrast="30000"/>
          </a:blip>
          <a:srcRect b="145" l="6" r="78" t="163"/>
          <a:stretch>
            <a:fillRect/>
          </a:stretch>
        </p:blipFill>
        <p:spPr bwMode="auto">
          <a:xfrm>
            <a:off x="1187624" y="260648"/>
            <a:ext cx="2027054" cy="3024336"/>
          </a:xfrm>
          <a:prstGeom prst="rect">
            <a:avLst/>
          </a:prstGeom>
          <a:noFill/>
          <a:ln w="9525">
            <a:noFill/>
            <a:miter lim="800000"/>
            <a:headEnd/>
            <a:tailEnd/>
          </a:ln>
        </p:spPr>
      </p:pic>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anchor="ctr" anchorCtr="0" bIns="45720" compatLnSpc="1" lIns="91440" numCol="1" rIns="91440" tIns="45720" vert="horz" wrap="none">
            <a:prstTxWarp prst="textNoShape">
              <a:avLst/>
            </a:prstTxWarp>
            <a:spAutoFit/>
          </a:bodyPr>
          <a:lstStyle/>
          <a:p>
            <a:endParaRPr lang="ru-RU"/>
          </a:p>
        </p:txBody>
      </p:sp>
      <p:sp>
        <p:nvSpPr>
          <p:cNvPr id="2051" name="Rectangle 3"/>
          <p:cNvSpPr>
            <a:spLocks noChangeArrowheads="1"/>
          </p:cNvSpPr>
          <p:nvPr/>
        </p:nvSpPr>
        <p:spPr bwMode="auto">
          <a:xfrm>
            <a:off x="3419872" y="27874"/>
            <a:ext cx="5544616" cy="6217087"/>
          </a:xfrm>
          <a:prstGeom prst="rect">
            <a:avLst/>
          </a:prstGeom>
          <a:noFill/>
          <a:ln w="9525">
            <a:noFill/>
            <a:miter lim="800000"/>
            <a:headEnd/>
            <a:tailEnd/>
          </a:ln>
          <a:effectLst/>
        </p:spPr>
        <p:txBody>
          <a:bodyPr anchor="ctr" anchorCtr="0" bIns="45720" compatLnSpc="1" lIns="91440" numCol="1" rIns="91440" tIns="45720" vert="horz" wrap="square">
            <a:prstTxWarp prst="textNoShape">
              <a:avLst/>
            </a:prstTxWarp>
            <a:spAutoFit/>
          </a:bodyPr>
          <a:lstStyle/>
          <a:p>
            <a:pPr algn="just" defTabSz="914400" eaLnBrk="1" fontAlgn="base" hangingPunct="1" indent="449263" latinLnBrk="0" lvl="0" marL="0" marR="0" rtl="0">
              <a:lnSpc>
                <a:spcPct val="100000"/>
              </a:lnSpc>
              <a:spcBef>
                <a:spcPct val="0"/>
              </a:spcBef>
              <a:spcAft>
                <a:spcPct val="0"/>
              </a:spcAft>
              <a:buClrTx/>
              <a:buSzTx/>
              <a:buFontTx/>
              <a:buNone/>
              <a:tabLst/>
            </a:pPr>
            <a:r>
              <a:rPr b="1" baseline="0" cap="none" dirty="0" i="0" kumimoji="0" lang="ru-RU" normalizeH="0" strike="noStrike" sz="2400" u="none">
                <a:ln>
                  <a:noFill/>
                </a:ln>
                <a:solidFill>
                  <a:srgbClr val="FF0000"/>
                </a:solidFill>
                <a:effectLst/>
                <a:latin charset="0" pitchFamily="18" typeface="Times New Roman"/>
                <a:ea charset="0" pitchFamily="34" typeface="Calibri"/>
                <a:cs charset="0" pitchFamily="18" typeface="Times New Roman"/>
              </a:rPr>
              <a:t>Горяев Михаил Прокопьевич</a:t>
            </a:r>
          </a:p>
          <a:p>
            <a:pPr algn="just" defTabSz="914400" eaLnBrk="1" fontAlgn="base" hangingPunct="1" indent="449263" latinLnBrk="0" lvl="0" marL="0" marR="0" rtl="0">
              <a:lnSpc>
                <a:spcPct val="100000"/>
              </a:lnSpc>
              <a:spcBef>
                <a:spcPct val="0"/>
              </a:spcBef>
              <a:spcAft>
                <a:spcPct val="0"/>
              </a:spcAft>
              <a:buClrTx/>
              <a:buSzTx/>
              <a:buFontTx/>
              <a:buNone/>
              <a:tabLst/>
            </a:pPr>
            <a:r>
              <a:rPr b="1" baseline="0" cap="none" dirty="0" i="0" kumimoji="0" lang="ru-RU" normalizeH="0" strike="noStrike" sz="1700" u="none">
                <a:ln>
                  <a:noFill/>
                </a:ln>
                <a:solidFill>
                  <a:srgbClr val="000000"/>
                </a:solidFill>
                <a:effectLst/>
                <a:ea charset="0" pitchFamily="34" typeface="Calibri"/>
                <a:cs charset="0" pitchFamily="18" typeface="Times New Roman"/>
              </a:rPr>
              <a:t> </a:t>
            </a:r>
            <a:r>
              <a:rPr dirty="0" lang="ru-RU" sz="1700">
                <a:solidFill>
                  <a:srgbClr val="000000"/>
                </a:solidFill>
                <a:ea charset="0" pitchFamily="34" typeface="Calibri"/>
                <a:cs charset="0" pitchFamily="18" typeface="Times New Roman"/>
              </a:rPr>
              <a:t>Р</a:t>
            </a:r>
            <a:r>
              <a:rPr b="0" baseline="0" cap="none" dirty="0" i="0" kumimoji="0" lang="ru-RU" normalizeH="0" strike="noStrike" sz="1700" u="none">
                <a:ln>
                  <a:noFill/>
                </a:ln>
                <a:solidFill>
                  <a:srgbClr val="000000"/>
                </a:solidFill>
                <a:effectLst/>
                <a:ea charset="0" pitchFamily="34" typeface="Calibri"/>
                <a:cs charset="0" pitchFamily="18" typeface="Times New Roman"/>
              </a:rPr>
              <a:t>одился 22.11.1924. Осенью 1942 года  был призван в армию.  В декабре этого же года  направлен в город Ачинск в полковую школу для обучения на должность младших командиров, через пять месяцев – на фронт. Железной дорогой проследовали до города Орёл, где эшелон разбомбило, далее пешком к линии фронта. В части Михаилу Прокопьевичу было присвоено звание - младший сержант, и его назначили старшим пулемётного расчёта. За</a:t>
            </a:r>
            <a:r>
              <a:rPr b="0" cap="none" dirty="0" i="0" kumimoji="0" lang="ru-RU" normalizeH="0" strike="noStrike" sz="1700" u="none">
                <a:ln>
                  <a:noFill/>
                </a:ln>
                <a:solidFill>
                  <a:srgbClr val="000000"/>
                </a:solidFill>
                <a:effectLst/>
                <a:ea charset="0" pitchFamily="34" typeface="Calibri"/>
                <a:cs charset="0" pitchFamily="18" typeface="Times New Roman"/>
              </a:rPr>
              <a:t> </a:t>
            </a:r>
            <a:r>
              <a:rPr b="0" baseline="0" cap="none" dirty="0" i="0" kumimoji="0" lang="ru-RU" normalizeH="0" strike="noStrike" sz="1700" u="none">
                <a:ln>
                  <a:noFill/>
                </a:ln>
                <a:solidFill>
                  <a:srgbClr val="000000"/>
                </a:solidFill>
                <a:effectLst/>
                <a:ea charset="0" pitchFamily="34" typeface="Calibri"/>
                <a:cs charset="0" pitchFamily="18" typeface="Times New Roman"/>
              </a:rPr>
              <a:t>освобождение Карачёва Михаил Прокопьевич награждён Орденом Славы </a:t>
            </a:r>
            <a:r>
              <a:rPr b="0" baseline="0" cap="none" dirty="0" i="0" kumimoji="0" lang="en-US" normalizeH="0" strike="noStrike" sz="1700" u="none">
                <a:ln>
                  <a:noFill/>
                </a:ln>
                <a:solidFill>
                  <a:srgbClr val="000000"/>
                </a:solidFill>
                <a:effectLst/>
                <a:ea charset="0" pitchFamily="34" typeface="Calibri"/>
                <a:cs charset="0" pitchFamily="18" typeface="Times New Roman"/>
              </a:rPr>
              <a:t>III</a:t>
            </a:r>
            <a:r>
              <a:rPr b="0" baseline="0" cap="none" dirty="0" i="0" kumimoji="0" lang="ru-RU" normalizeH="0" strike="noStrike" sz="1700" u="none">
                <a:ln>
                  <a:noFill/>
                </a:ln>
                <a:solidFill>
                  <a:srgbClr val="000000"/>
                </a:solidFill>
                <a:effectLst/>
                <a:ea charset="0" pitchFamily="34" typeface="Calibri"/>
                <a:cs charset="0" pitchFamily="18" typeface="Times New Roman"/>
              </a:rPr>
              <a:t> Степени.</a:t>
            </a:r>
            <a:r>
              <a:rPr b="0" cap="none" dirty="0" i="0" kumimoji="0" lang="ru-RU" normalizeH="0" strike="noStrike" sz="1700" u="none">
                <a:ln>
                  <a:noFill/>
                </a:ln>
                <a:solidFill>
                  <a:srgbClr val="000000"/>
                </a:solidFill>
                <a:effectLst/>
                <a:ea charset="0" pitchFamily="34" typeface="Calibri"/>
                <a:cs charset="0" pitchFamily="18" typeface="Times New Roman"/>
              </a:rPr>
              <a:t> </a:t>
            </a:r>
            <a:r>
              <a:rPr b="0" baseline="0" cap="none" dirty="0" i="0" kumimoji="0" lang="ru-RU" normalizeH="0" strike="noStrike" sz="1700" u="none">
                <a:ln>
                  <a:noFill/>
                </a:ln>
                <a:solidFill>
                  <a:srgbClr val="000000"/>
                </a:solidFill>
                <a:effectLst/>
                <a:ea charset="0" pitchFamily="34" typeface="Calibri"/>
                <a:cs charset="0" pitchFamily="18" typeface="Times New Roman"/>
              </a:rPr>
              <a:t>В декабре 1943 года произошло переформирование дивизии и отправка под Витебск. В январе 1944 года прошли первые бои за освобождение Витебска, в одном из которых, 14 января 1944 года,</a:t>
            </a:r>
            <a:r>
              <a:rPr b="0" cap="none" dirty="0" i="0" kumimoji="0" lang="ru-RU" normalizeH="0" strike="noStrike" sz="1700" u="none">
                <a:ln>
                  <a:noFill/>
                </a:ln>
                <a:solidFill>
                  <a:srgbClr val="000000"/>
                </a:solidFill>
                <a:effectLst/>
                <a:ea charset="0" pitchFamily="34" typeface="Calibri"/>
                <a:cs charset="0" pitchFamily="18" typeface="Times New Roman"/>
              </a:rPr>
              <a:t> он</a:t>
            </a:r>
            <a:r>
              <a:rPr b="0" baseline="0" cap="none" dirty="0" i="0" kumimoji="0" lang="ru-RU" normalizeH="0" strike="noStrike" sz="1700" u="none">
                <a:ln>
                  <a:noFill/>
                </a:ln>
                <a:solidFill>
                  <a:srgbClr val="000000"/>
                </a:solidFill>
                <a:effectLst/>
                <a:ea charset="0" pitchFamily="34" typeface="Calibri"/>
                <a:cs charset="0" pitchFamily="18" typeface="Times New Roman"/>
              </a:rPr>
              <a:t> был тяжело ранен в голову и челюсть. Полгода находился на излечении в госпитале г. Калинин,</a:t>
            </a:r>
            <a:r>
              <a:rPr b="0" cap="none" dirty="0" i="0" kumimoji="0" lang="ru-RU" normalizeH="0" strike="noStrike" sz="1700" u="none">
                <a:ln>
                  <a:noFill/>
                </a:ln>
                <a:solidFill>
                  <a:srgbClr val="000000"/>
                </a:solidFill>
                <a:effectLst/>
                <a:ea charset="0" pitchFamily="34" typeface="Calibri"/>
                <a:cs charset="0" pitchFamily="18" typeface="Times New Roman"/>
              </a:rPr>
              <a:t> </a:t>
            </a:r>
            <a:r>
              <a:rPr b="0" baseline="0" cap="none" dirty="0" i="0" kumimoji="0" lang="ru-RU" normalizeH="0" strike="noStrike" sz="1700" u="none">
                <a:ln>
                  <a:noFill/>
                </a:ln>
                <a:solidFill>
                  <a:srgbClr val="000000"/>
                </a:solidFill>
                <a:effectLst/>
                <a:ea charset="0" pitchFamily="34" typeface="Calibri"/>
                <a:cs charset="0" pitchFamily="18" typeface="Times New Roman"/>
              </a:rPr>
              <a:t>списан из рядов Вооружённых сил и отправлен домой с сопровождающим. За бои по освобождению Витебска, в июне 2004 года, военкомом Шушенского района</a:t>
            </a:r>
            <a:r>
              <a:rPr b="0" cap="none" dirty="0" i="0" kumimoji="0" lang="ru-RU" normalizeH="0" strike="noStrike" sz="1700" u="none">
                <a:ln>
                  <a:noFill/>
                </a:ln>
                <a:solidFill>
                  <a:srgbClr val="000000"/>
                </a:solidFill>
                <a:effectLst/>
                <a:ea charset="0" pitchFamily="34" typeface="Calibri"/>
                <a:cs charset="0" pitchFamily="18" typeface="Times New Roman"/>
              </a:rPr>
              <a:t> </a:t>
            </a:r>
            <a:r>
              <a:rPr b="0" baseline="0" cap="none" dirty="0" i="0" kumimoji="0" lang="ru-RU" normalizeH="0" strike="noStrike" sz="1700" u="none">
                <a:ln>
                  <a:noFill/>
                </a:ln>
                <a:solidFill>
                  <a:srgbClr val="000000"/>
                </a:solidFill>
                <a:effectLst/>
                <a:ea charset="0" pitchFamily="34" typeface="Calibri"/>
                <a:cs charset="0" pitchFamily="18" typeface="Times New Roman"/>
              </a:rPr>
              <a:t>полковником </a:t>
            </a:r>
            <a:r>
              <a:rPr b="0" baseline="0" cap="none" dirty="0" err="1" i="0" kumimoji="0" lang="ru-RU" normalizeH="0" strike="noStrike" sz="1700" u="none">
                <a:ln>
                  <a:noFill/>
                </a:ln>
                <a:solidFill>
                  <a:srgbClr val="000000"/>
                </a:solidFill>
                <a:effectLst/>
                <a:ea charset="0" pitchFamily="34" typeface="Calibri"/>
                <a:cs charset="0" pitchFamily="18" typeface="Times New Roman"/>
              </a:rPr>
              <a:t>А.Г.Баландиным</a:t>
            </a:r>
            <a:r>
              <a:rPr b="0" baseline="0" cap="none" dirty="0" i="0" kumimoji="0" lang="ru-RU" normalizeH="0" strike="noStrike" sz="1700" u="none">
                <a:ln>
                  <a:noFill/>
                </a:ln>
                <a:solidFill>
                  <a:srgbClr val="000000"/>
                </a:solidFill>
                <a:effectLst/>
                <a:ea charset="0" pitchFamily="34" typeface="Calibri"/>
                <a:cs charset="0" pitchFamily="18" typeface="Times New Roman"/>
              </a:rPr>
              <a:t> Михаилу Прокопьевичу вручена медаль «За Отвагу». Он награждён: Орденом Славы </a:t>
            </a:r>
            <a:r>
              <a:rPr b="0" baseline="0" cap="none" dirty="0" i="0" kumimoji="0" lang="en-US" normalizeH="0" strike="noStrike" sz="1700" u="none">
                <a:ln>
                  <a:noFill/>
                </a:ln>
                <a:solidFill>
                  <a:srgbClr val="000000"/>
                </a:solidFill>
                <a:effectLst/>
                <a:ea charset="0" pitchFamily="34" typeface="Calibri"/>
                <a:cs charset="0" pitchFamily="18" typeface="Times New Roman"/>
              </a:rPr>
              <a:t>III</a:t>
            </a:r>
            <a:r>
              <a:rPr b="0" baseline="0" cap="none" dirty="0" i="0" kumimoji="0" lang="ru-RU" normalizeH="0" strike="noStrike" sz="1700" u="none">
                <a:ln>
                  <a:noFill/>
                </a:ln>
                <a:solidFill>
                  <a:srgbClr val="000000"/>
                </a:solidFill>
                <a:effectLst/>
                <a:ea charset="0" pitchFamily="34" typeface="Calibri"/>
                <a:cs charset="0" pitchFamily="18" typeface="Times New Roman"/>
              </a:rPr>
              <a:t> степени, Орденом Отечественной войны </a:t>
            </a:r>
            <a:r>
              <a:rPr b="0" baseline="0" cap="none" dirty="0" i="0" kumimoji="0" lang="en-US" normalizeH="0" strike="noStrike" sz="1700" u="none">
                <a:ln>
                  <a:noFill/>
                </a:ln>
                <a:solidFill>
                  <a:srgbClr val="000000"/>
                </a:solidFill>
                <a:effectLst/>
                <a:ea charset="0" pitchFamily="34" typeface="Calibri"/>
                <a:cs charset="0" pitchFamily="18" typeface="Times New Roman"/>
              </a:rPr>
              <a:t>II</a:t>
            </a:r>
            <a:r>
              <a:rPr b="0" baseline="0" cap="none" dirty="0" i="0" kumimoji="0" lang="ru-RU" normalizeH="0" strike="noStrike" sz="1700" u="none">
                <a:ln>
                  <a:noFill/>
                </a:ln>
                <a:solidFill>
                  <a:srgbClr val="000000"/>
                </a:solidFill>
                <a:effectLst/>
                <a:ea charset="0" pitchFamily="34" typeface="Calibri"/>
                <a:cs charset="0" pitchFamily="18" typeface="Times New Roman"/>
              </a:rPr>
              <a:t> степени. </a:t>
            </a:r>
            <a:endParaRPr b="0" baseline="0" cap="none" dirty="0" i="0" kumimoji="0" lang="ru-RU" normalizeH="0" strike="noStrike" sz="1700" u="none">
              <a:ln>
                <a:noFill/>
              </a:ln>
              <a:solidFill>
                <a:schemeClr val="tx1"/>
              </a:solidFill>
              <a:effectLst/>
              <a:cs charset="0" pitchFamily="34" typeface="Arial"/>
            </a:endParaRPr>
          </a:p>
        </p:txBody>
      </p:sp>
    </p:spTree>
  </p:cSld>
  <p:clrMapOvr>
    <a:masterClrMapping/>
  </p:clrMapOvr>
</p:sld>
</file>

<file path=ppt/slides/slide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максим\Desktop\ветераны\Wlj3bvlezJ4.jpg" id="3" name="Picture 2"/>
          <p:cNvPicPr>
            <a:picLocks noChangeArrowheads="1" noChangeAspect="1"/>
          </p:cNvPicPr>
          <p:nvPr/>
        </p:nvPicPr>
        <p:blipFill rotWithShape="1">
          <a:blip cstate="print" r:embed="rId3">
            <a:extLst>
              <a:ext uri="{28A0092B-C50C-407E-A947-70E740481C1C}">
                <a14:useLocalDpi xmlns:a14="http://schemas.microsoft.com/office/drawing/2010/main" val="0"/>
              </a:ext>
            </a:extLst>
          </a:blip>
          <a:srcRect l="40" t="100"/>
          <a:stretch/>
        </p:blipFill>
        <p:spPr bwMode="auto">
          <a:xfrm>
            <a:off x="1043608" y="389856"/>
            <a:ext cx="2376264" cy="30256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70481" y="389853"/>
            <a:ext cx="4371389" cy="461665"/>
          </a:xfrm>
          <a:prstGeom prst="rect">
            <a:avLst/>
          </a:prstGeom>
          <a:noFill/>
        </p:spPr>
        <p:txBody>
          <a:bodyPr rtlCol="0" wrap="none">
            <a:spAutoFit/>
          </a:bodyPr>
          <a:lstStyle/>
          <a:p>
            <a:pPr algn="ctr"/>
            <a:r>
              <a:rPr b="1" dirty="0" lang="ru-RU" sz="2400">
                <a:solidFill>
                  <a:srgbClr val="FF0000"/>
                </a:solidFill>
                <a:latin charset="0" pitchFamily="18" typeface="Times New Roman"/>
                <a:cs charset="0" pitchFamily="18" typeface="Times New Roman"/>
              </a:rPr>
              <a:t>Куимов Николай Николаевич</a:t>
            </a:r>
          </a:p>
        </p:txBody>
      </p:sp>
      <p:sp>
        <p:nvSpPr>
          <p:cNvPr id="5" name="TextBox 4"/>
          <p:cNvSpPr txBox="1"/>
          <p:nvPr/>
        </p:nvSpPr>
        <p:spPr>
          <a:xfrm>
            <a:off x="3635896" y="1052736"/>
            <a:ext cx="5040560" cy="3231654"/>
          </a:xfrm>
          <a:prstGeom prst="rect">
            <a:avLst/>
          </a:prstGeom>
          <a:noFill/>
        </p:spPr>
        <p:txBody>
          <a:bodyPr rtlCol="0" wrap="square">
            <a:spAutoFit/>
          </a:bodyPr>
          <a:lstStyle/>
          <a:p>
            <a:pPr algn="just"/>
            <a:r>
              <a:rPr dirty="0" lang="ru-RU" sz="1700"/>
              <a:t>Николая Николаевича война застала на Дальнем Востоке, когда ему было 19 лет. Он был призван  в железнодорожные войска. В 1941 году был переброшен на Западный фронт. Через всю страну проехал в теплушке, и попал на 3-й Украинский фронт. Всю войну прослужил в пехоте – царице полей в звании рядового. Николаю Николаевичу посчастливилось остаться в живых и вернуться домой. За участие в Великой Отечественной войне он был награжден медалью «За победу над Германией в Великой Отечественной войне»,  юбилейными медалями.</a:t>
            </a:r>
          </a:p>
        </p:txBody>
      </p:sp>
    </p:spTree>
    <p:extLst>
      <p:ext uri="{BB962C8B-B14F-4D97-AF65-F5344CB8AC3E}">
        <p14:creationId xmlns:p14="http://schemas.microsoft.com/office/powerpoint/2010/main" val="3487203759"/>
      </p:ext>
    </p:extLst>
  </p:cSld>
  <p:clrMapOvr>
    <a:masterClrMapping/>
  </p:clrMapOvr>
</p:sld>
</file>

<file path=ppt/slides/slide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6099" y="0"/>
            <a:ext cx="9144000" cy="6858000"/>
          </a:xfrm>
          <a:prstGeom prst="rect">
            <a:avLst/>
          </a:prstGeom>
          <a:noFill/>
        </p:spPr>
      </p:pic>
      <p:pic>
        <p:nvPicPr>
          <p:cNvPr descr="C:\Users\максим\Desktop\ветераны\SAM_2161.JPG" id="2" name="Picture 2"/>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rot="5400000">
            <a:off x="567151" y="603316"/>
            <a:ext cx="3212976" cy="24097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39952" y="201694"/>
            <a:ext cx="4390176" cy="461665"/>
          </a:xfrm>
          <a:prstGeom prst="rect">
            <a:avLst/>
          </a:prstGeom>
          <a:noFill/>
        </p:spPr>
        <p:txBody>
          <a:bodyPr rtlCol="0" wrap="none">
            <a:spAutoFit/>
          </a:bodyPr>
          <a:lstStyle/>
          <a:p>
            <a:pPr algn="ctr"/>
            <a:r>
              <a:rPr b="1" dirty="0" lang="ru-RU" sz="2400">
                <a:solidFill>
                  <a:srgbClr val="FF0000"/>
                </a:solidFill>
                <a:latin charset="0" pitchFamily="18" typeface="Times New Roman"/>
                <a:cs charset="0" pitchFamily="18" typeface="Times New Roman"/>
              </a:rPr>
              <a:t>Полежаев Михаил Семенович</a:t>
            </a:r>
          </a:p>
        </p:txBody>
      </p:sp>
      <p:sp>
        <p:nvSpPr>
          <p:cNvPr id="4" name="TextBox 3"/>
          <p:cNvSpPr txBox="1"/>
          <p:nvPr/>
        </p:nvSpPr>
        <p:spPr>
          <a:xfrm>
            <a:off x="3742752" y="908720"/>
            <a:ext cx="5184576" cy="2185214"/>
          </a:xfrm>
          <a:prstGeom prst="rect">
            <a:avLst/>
          </a:prstGeom>
          <a:noFill/>
        </p:spPr>
        <p:txBody>
          <a:bodyPr rtlCol="0" wrap="square">
            <a:spAutoFit/>
          </a:bodyPr>
          <a:lstStyle/>
          <a:p>
            <a:pPr algn="just"/>
            <a:r>
              <a:rPr dirty="0" lang="ru-RU" sz="1700"/>
              <a:t>Родился в 1919 году в деревне </a:t>
            </a:r>
            <a:r>
              <a:rPr dirty="0" err="1" lang="ru-RU" sz="1700"/>
              <a:t>Лыткино</a:t>
            </a:r>
            <a:r>
              <a:rPr dirty="0" lang="ru-RU" sz="1700"/>
              <a:t>. Воевал на фронтах с 1939 по 1946 год. Воевать пришлось под Москвой. Сколько кровопролитных дней и ночей пришлось выстоять этому человеку, чтобы отстоять нашу столицу. За боевые заслуги Михаил Семенович был награжден медалью «За победу над Германией», юбилейными медалями.</a:t>
            </a:r>
          </a:p>
          <a:p>
            <a:pPr algn="just"/>
            <a:endParaRPr dirty="0" lang="ru-RU" sz="1700"/>
          </a:p>
        </p:txBody>
      </p:sp>
    </p:spTree>
    <p:extLst>
      <p:ext uri="{BB962C8B-B14F-4D97-AF65-F5344CB8AC3E}">
        <p14:creationId xmlns:p14="http://schemas.microsoft.com/office/powerpoint/2010/main" val="138361516"/>
      </p:ext>
    </p:extLst>
  </p:cSld>
  <p:clrMapOvr>
    <a:masterClrMapping/>
  </p:clrMapOvr>
</p:sld>
</file>

<file path=ppt/slides/slide6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3946"/>
            <a:ext cx="9144000" cy="6858000"/>
          </a:xfrm>
          <a:prstGeom prst="rect">
            <a:avLst/>
          </a:prstGeom>
          <a:noFill/>
        </p:spPr>
      </p:pic>
      <p:sp>
        <p:nvSpPr>
          <p:cNvPr id="2" name="TextBox 1"/>
          <p:cNvSpPr txBox="1"/>
          <p:nvPr/>
        </p:nvSpPr>
        <p:spPr>
          <a:xfrm>
            <a:off x="4394604" y="258354"/>
            <a:ext cx="3595151" cy="461665"/>
          </a:xfrm>
          <a:prstGeom prst="rect">
            <a:avLst/>
          </a:prstGeom>
          <a:noFill/>
        </p:spPr>
        <p:txBody>
          <a:bodyPr rtlCol="0" wrap="none">
            <a:spAutoFit/>
          </a:bodyPr>
          <a:lstStyle/>
          <a:p>
            <a:pPr algn="ctr"/>
            <a:r>
              <a:rPr b="1" dirty="0" err="1" lang="ru-RU" sz="2400">
                <a:solidFill>
                  <a:srgbClr val="FF0000"/>
                </a:solidFill>
                <a:latin charset="0" pitchFamily="18" typeface="Times New Roman"/>
                <a:cs charset="0" pitchFamily="18" typeface="Times New Roman"/>
              </a:rPr>
              <a:t>Скрыль</a:t>
            </a:r>
            <a:r>
              <a:rPr b="1" dirty="0" lang="ru-RU" sz="2400">
                <a:solidFill>
                  <a:srgbClr val="FF0000"/>
                </a:solidFill>
                <a:latin charset="0" pitchFamily="18" typeface="Times New Roman"/>
                <a:cs charset="0" pitchFamily="18" typeface="Times New Roman"/>
              </a:rPr>
              <a:t> Илья Петрович</a:t>
            </a:r>
          </a:p>
        </p:txBody>
      </p:sp>
      <p:pic>
        <p:nvPicPr>
          <p:cNvPr descr="C:\Users\максим\Desktop\ветераны\o15Yhq2Rfjs.jpg" id="3" name="Picture 2"/>
          <p:cNvPicPr>
            <a:picLocks noChangeArrowheads="1" noChangeAspect="1"/>
          </p:cNvPicPr>
          <p:nvPr/>
        </p:nvPicPr>
        <p:blipFill rotWithShape="1">
          <a:blip r:embed="rId3">
            <a:extLst>
              <a:ext uri="{28A0092B-C50C-407E-A947-70E740481C1C}">
                <a14:useLocalDpi xmlns:a14="http://schemas.microsoft.com/office/drawing/2010/main" val="0"/>
              </a:ext>
            </a:extLst>
          </a:blip>
          <a:srcRect b="151" l="71" r="21" t="77"/>
          <a:stretch/>
        </p:blipFill>
        <p:spPr bwMode="auto">
          <a:xfrm>
            <a:off x="1043568" y="489186"/>
            <a:ext cx="2376304" cy="27980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07904" y="751648"/>
            <a:ext cx="4968552" cy="4278094"/>
          </a:xfrm>
          <a:prstGeom prst="rect">
            <a:avLst/>
          </a:prstGeom>
          <a:noFill/>
        </p:spPr>
        <p:txBody>
          <a:bodyPr rtlCol="0" wrap="square">
            <a:spAutoFit/>
          </a:bodyPr>
          <a:lstStyle/>
          <a:p>
            <a:pPr algn="just"/>
            <a:r>
              <a:rPr dirty="0" lang="ru-RU" sz="1700"/>
              <a:t>Илья Петрович служил в 106-й дивизии Г.П.И. Участвовал в освобождении г. Белый. Потом перебросили под Смоленск. С боями часть отступила до города Вязьма. Был ранен в ногу.  Не мог передвигаться без посторонней помощи.  Немцы взяли в плен. С большим трудом пленные части  догнали до города Елец. Многие не выжили. Илья Петрович и несколько человек по наступлению темноты прыгнули в противотанковый ров. Это спасло от смерти. Когда представилась возможность перебрались к своим. Прошел особый отдел и снова в бой. Участвовал в освобождении города Бобруйск на реке Березина. Войну закончил под городом </a:t>
            </a:r>
            <a:r>
              <a:rPr dirty="0" err="1" lang="ru-RU" sz="1700"/>
              <a:t>Белосток</a:t>
            </a:r>
            <a:r>
              <a:rPr dirty="0" lang="ru-RU" sz="1700"/>
              <a:t> (Польша) в 1944 году. После чего, пролежал больше года в госпитале.</a:t>
            </a:r>
          </a:p>
        </p:txBody>
      </p:sp>
    </p:spTree>
    <p:extLst>
      <p:ext uri="{BB962C8B-B14F-4D97-AF65-F5344CB8AC3E}">
        <p14:creationId xmlns:p14="http://schemas.microsoft.com/office/powerpoint/2010/main" val="2783012232"/>
      </p:ext>
    </p:extLst>
  </p:cSld>
  <p:clrMapOvr>
    <a:masterClrMapping/>
  </p:clrMapOvr>
</p:sld>
</file>

<file path=ppt/slides/slide6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максим\Desktop\ветераны\SAM_2208.JPG" id="2" name="Picture 2"/>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rot="5400000">
            <a:off x="659565" y="606782"/>
            <a:ext cx="3072341" cy="23042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67944" y="272585"/>
            <a:ext cx="4128951" cy="461665"/>
          </a:xfrm>
          <a:prstGeom prst="rect">
            <a:avLst/>
          </a:prstGeom>
          <a:noFill/>
        </p:spPr>
        <p:txBody>
          <a:bodyPr rtlCol="0" wrap="none">
            <a:spAutoFit/>
          </a:bodyPr>
          <a:lstStyle/>
          <a:p>
            <a:r>
              <a:rPr b="1" dirty="0" lang="ru-RU" sz="2400">
                <a:solidFill>
                  <a:srgbClr val="FF0000"/>
                </a:solidFill>
                <a:latin charset="0" pitchFamily="18" typeface="Times New Roman"/>
                <a:cs charset="0" pitchFamily="18" typeface="Times New Roman"/>
              </a:rPr>
              <a:t>Попов Трофим Михайлович</a:t>
            </a:r>
          </a:p>
        </p:txBody>
      </p:sp>
      <p:sp>
        <p:nvSpPr>
          <p:cNvPr id="4" name="TextBox 3"/>
          <p:cNvSpPr txBox="1"/>
          <p:nvPr/>
        </p:nvSpPr>
        <p:spPr>
          <a:xfrm>
            <a:off x="3779912" y="908720"/>
            <a:ext cx="4896544" cy="2185214"/>
          </a:xfrm>
          <a:prstGeom prst="rect">
            <a:avLst/>
          </a:prstGeom>
          <a:noFill/>
        </p:spPr>
        <p:txBody>
          <a:bodyPr rtlCol="0" wrap="square">
            <a:spAutoFit/>
          </a:bodyPr>
          <a:lstStyle/>
          <a:p>
            <a:pPr algn="just"/>
            <a:r>
              <a:rPr dirty="0" lang="ru-RU" sz="1700"/>
              <a:t>Родился 23 мая 1926 года в селе </a:t>
            </a:r>
            <a:r>
              <a:rPr dirty="0" err="1" lang="ru-RU" sz="1700"/>
              <a:t>Моторское</a:t>
            </a:r>
            <a:r>
              <a:rPr dirty="0" lang="ru-RU" sz="1700"/>
              <a:t>, Каратузского района. В 1943 году ушел на фронт добровольцем. После короткой подготовки, попал в один из пехотных полков 3-го Прибалтийского фронта. С его частями в звании рядового прошел до конца войны. Трофим Михайлович награжден юбилейными медалями.</a:t>
            </a:r>
          </a:p>
          <a:p>
            <a:pPr algn="just"/>
            <a:endParaRPr dirty="0" lang="ru-RU" sz="1700"/>
          </a:p>
        </p:txBody>
      </p:sp>
    </p:spTree>
    <p:extLst>
      <p:ext uri="{BB962C8B-B14F-4D97-AF65-F5344CB8AC3E}">
        <p14:creationId xmlns:p14="http://schemas.microsoft.com/office/powerpoint/2010/main" val="142977930"/>
      </p:ext>
    </p:extLst>
  </p:cSld>
  <p:clrMapOvr>
    <a:masterClrMapping/>
  </p:clrMapOvr>
</p:sld>
</file>

<file path=ppt/slides/slide6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C:\Users\максим\Desktop\ветераны\SAM_2151.JPG" id="2050" name="Picture 2"/>
          <p:cNvPicPr>
            <a:picLocks noChangeArrowheads="1" noChangeAspect="1"/>
          </p:cNvPicPr>
          <p:nvPr/>
        </p:nvPicPr>
        <p:blipFill>
          <a:blip cstate="print" r:embed="rId3">
            <a:extLst>
              <a:ext uri="{28A0092B-C50C-407E-A947-70E740481C1C}">
                <a14:useLocalDpi xmlns:a14="http://schemas.microsoft.com/office/drawing/2010/main" val="0"/>
              </a:ext>
            </a:extLst>
          </a:blip>
          <a:srcRect/>
          <a:stretch>
            <a:fillRect/>
          </a:stretch>
        </p:blipFill>
        <p:spPr bwMode="auto">
          <a:xfrm rot="5400000">
            <a:off x="712135" y="604631"/>
            <a:ext cx="3227850" cy="24208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55976" y="208484"/>
            <a:ext cx="3829446" cy="461665"/>
          </a:xfrm>
          <a:prstGeom prst="rect">
            <a:avLst/>
          </a:prstGeom>
          <a:noFill/>
        </p:spPr>
        <p:txBody>
          <a:bodyPr rtlCol="0" wrap="none">
            <a:spAutoFit/>
          </a:bodyPr>
          <a:lstStyle/>
          <a:p>
            <a:r>
              <a:rPr b="1" dirty="0" err="1" lang="ru-RU" sz="2400">
                <a:solidFill>
                  <a:srgbClr val="FF0000"/>
                </a:solidFill>
                <a:latin charset="0" pitchFamily="18" typeface="Times New Roman"/>
                <a:cs charset="0" pitchFamily="18" typeface="Times New Roman"/>
              </a:rPr>
              <a:t>Лымар</a:t>
            </a:r>
            <a:r>
              <a:rPr b="1" dirty="0" lang="ru-RU" sz="2400">
                <a:solidFill>
                  <a:srgbClr val="FF0000"/>
                </a:solidFill>
                <a:latin charset="0" pitchFamily="18" typeface="Times New Roman"/>
                <a:cs charset="0" pitchFamily="18" typeface="Times New Roman"/>
              </a:rPr>
              <a:t> Петр Михайлович</a:t>
            </a:r>
          </a:p>
        </p:txBody>
      </p:sp>
      <p:sp>
        <p:nvSpPr>
          <p:cNvPr id="3" name="TextBox 2"/>
          <p:cNvSpPr txBox="1"/>
          <p:nvPr/>
        </p:nvSpPr>
        <p:spPr>
          <a:xfrm>
            <a:off x="3966443" y="799412"/>
            <a:ext cx="4608512" cy="2185214"/>
          </a:xfrm>
          <a:prstGeom prst="rect">
            <a:avLst/>
          </a:prstGeom>
          <a:noFill/>
        </p:spPr>
        <p:txBody>
          <a:bodyPr rtlCol="0" wrap="square">
            <a:spAutoFit/>
          </a:bodyPr>
          <a:lstStyle/>
          <a:p>
            <a:pPr algn="just"/>
            <a:r>
              <a:rPr dirty="0" lang="ru-RU" sz="1700"/>
              <a:t>Родился в 1923 году в Черкасской области, </a:t>
            </a:r>
            <a:r>
              <a:rPr dirty="0" err="1" lang="ru-RU" sz="1700"/>
              <a:t>Чернобаевского</a:t>
            </a:r>
            <a:r>
              <a:rPr dirty="0" lang="ru-RU" sz="1700"/>
              <a:t> района в селе </a:t>
            </a:r>
            <a:r>
              <a:rPr dirty="0" err="1" lang="ru-RU" sz="1700"/>
              <a:t>Богодуховка</a:t>
            </a:r>
            <a:r>
              <a:rPr dirty="0" lang="ru-RU" sz="1700"/>
              <a:t>. В 1941 году призывается на фронт. Начинает свой боевой путь в звании рядового и попадает на Юго-западный фронт. Участвовал в боях под Харьковом. Защищал город Сталинград. За боевые заслуги имеет награды.</a:t>
            </a:r>
          </a:p>
          <a:p>
            <a:pPr algn="just"/>
            <a:endParaRPr dirty="0" lang="ru-RU" sz="1700"/>
          </a:p>
        </p:txBody>
      </p:sp>
    </p:spTree>
    <p:extLst>
      <p:ext uri="{BB962C8B-B14F-4D97-AF65-F5344CB8AC3E}">
        <p14:creationId xmlns:p14="http://schemas.microsoft.com/office/powerpoint/2010/main" val="1340850810"/>
      </p:ext>
    </p:extLst>
  </p:cSld>
  <p:clrMapOvr>
    <a:masterClrMapping/>
  </p:clrMapOvr>
</p:sld>
</file>

<file path=ppt/slides/slide6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id="2" name="Picture 2"/>
          <p:cNvPicPr>
            <a:picLocks noChangeArrowheads="1" noChangeAspect="1"/>
          </p:cNvPicPr>
          <p:nvPr/>
        </p:nvPicPr>
        <p:blipFill rotWithShape="1">
          <a:blip r:embed="rId3">
            <a:extLst>
              <a:ext uri="{28A0092B-C50C-407E-A947-70E740481C1C}">
                <a14:useLocalDpi xmlns:a14="http://schemas.microsoft.com/office/drawing/2010/main" val="0"/>
              </a:ext>
            </a:extLst>
          </a:blip>
          <a:srcRect b="96" l="12" r="82" t="122"/>
          <a:stretch/>
        </p:blipFill>
        <p:spPr bwMode="auto">
          <a:xfrm>
            <a:off x="1115616" y="332656"/>
            <a:ext cx="216024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3" name="TextBox 2"/>
          <p:cNvSpPr txBox="1"/>
          <p:nvPr/>
        </p:nvSpPr>
        <p:spPr>
          <a:xfrm>
            <a:off x="4076345" y="315055"/>
            <a:ext cx="4375685" cy="461665"/>
          </a:xfrm>
          <a:prstGeom prst="rect">
            <a:avLst/>
          </a:prstGeom>
          <a:noFill/>
        </p:spPr>
        <p:txBody>
          <a:bodyPr rtlCol="0" wrap="none">
            <a:spAutoFit/>
          </a:bodyPr>
          <a:lstStyle/>
          <a:p>
            <a:r>
              <a:rPr b="1" dirty="0" err="1" lang="ru-RU" sz="2400">
                <a:solidFill>
                  <a:srgbClr val="FF0000"/>
                </a:solidFill>
                <a:latin charset="0" pitchFamily="18" typeface="Times New Roman"/>
                <a:cs charset="0" pitchFamily="18" typeface="Times New Roman"/>
              </a:rPr>
              <a:t>Надейкин</a:t>
            </a:r>
            <a:r>
              <a:rPr b="1" dirty="0" lang="ru-RU" sz="2400">
                <a:solidFill>
                  <a:srgbClr val="FF0000"/>
                </a:solidFill>
                <a:latin charset="0" pitchFamily="18" typeface="Times New Roman"/>
                <a:cs charset="0" pitchFamily="18" typeface="Times New Roman"/>
              </a:rPr>
              <a:t> Михаил Андреевич</a:t>
            </a:r>
          </a:p>
        </p:txBody>
      </p:sp>
      <p:sp>
        <p:nvSpPr>
          <p:cNvPr id="4" name="TextBox 3"/>
          <p:cNvSpPr txBox="1"/>
          <p:nvPr/>
        </p:nvSpPr>
        <p:spPr>
          <a:xfrm>
            <a:off x="3635896" y="799870"/>
            <a:ext cx="5256584" cy="4832092"/>
          </a:xfrm>
          <a:prstGeom prst="rect">
            <a:avLst/>
          </a:prstGeom>
          <a:noFill/>
        </p:spPr>
        <p:txBody>
          <a:bodyPr rtlCol="0" wrap="square">
            <a:spAutoFit/>
          </a:bodyPr>
          <a:lstStyle/>
          <a:p>
            <a:pPr algn="just"/>
            <a:r>
              <a:rPr dirty="0" lang="ru-RU" sz="1700"/>
              <a:t>Родился в селе </a:t>
            </a:r>
            <a:r>
              <a:rPr dirty="0" err="1" lang="ru-RU" sz="1700"/>
              <a:t>Ширынгуши</a:t>
            </a:r>
            <a:r>
              <a:rPr dirty="0" lang="ru-RU" sz="1700"/>
              <a:t>  </a:t>
            </a:r>
            <a:r>
              <a:rPr dirty="0" err="1" lang="ru-RU" sz="1700"/>
              <a:t>Зубово</a:t>
            </a:r>
            <a:r>
              <a:rPr dirty="0" lang="ru-RU" sz="1700"/>
              <a:t>-Полянского района 18 июля 1922 года.  12 декабря 1941 года был призван  в ряды Советской Армии  и зачислен в 223 стрелковую дивизию минометного батальона. Во время войны освобождал родные территории занятые врагом, дошел до Белоруссии, а также принимал участие в освобождении Белгорода. В июле 1943 года полк дошел до литовской границы, где Михаил Андреевич стал свидетелем и непосредственным  участником кровавого сражения на Курской дуге. Михаил Андреевич был дважды ранен, вернулся инвалидом </a:t>
            </a:r>
            <a:r>
              <a:rPr dirty="0" lang="en-US" sz="1700"/>
              <a:t>I</a:t>
            </a:r>
            <a:r>
              <a:rPr dirty="0" lang="ru-RU" sz="1700"/>
              <a:t>-ой группы.  Награды: орден Красной Звезды, орден Отечественной Войны, 18 медалей, 4 благодарности от верховного главнокомандующего И.В Сталина (за вторжение в Восточную Пруссию, за взятие города </a:t>
            </a:r>
            <a:r>
              <a:rPr dirty="0" err="1" lang="ru-RU" sz="1700"/>
              <a:t>Инстебурга</a:t>
            </a:r>
            <a:r>
              <a:rPr lang="ru-RU" sz="1700"/>
              <a:t> ).</a:t>
            </a:r>
            <a:endParaRPr dirty="0" lang="ru-RU" sz="1700"/>
          </a:p>
          <a:p>
            <a:endParaRPr dirty="0" lang="ru-RU"/>
          </a:p>
          <a:p>
            <a:endParaRPr dirty="0" lang="ru-RU"/>
          </a:p>
        </p:txBody>
      </p:sp>
    </p:spTree>
    <p:extLst>
      <p:ext uri="{BB962C8B-B14F-4D97-AF65-F5344CB8AC3E}">
        <p14:creationId xmlns:p14="http://schemas.microsoft.com/office/powerpoint/2010/main" val="983293766"/>
      </p:ext>
    </p:extLst>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PICT1083" id="4" name="Рисунок 3"/>
          <p:cNvPicPr/>
          <p:nvPr/>
        </p:nvPicPr>
        <p:blipFill>
          <a:blip cstate="print" r:embed="rId3">
            <a:lum contrast="36000"/>
          </a:blip>
          <a:srcRect b="140" l="46" r="14" t="58"/>
          <a:stretch>
            <a:fillRect/>
          </a:stretch>
        </p:blipFill>
        <p:spPr bwMode="auto">
          <a:xfrm>
            <a:off x="1187624" y="260648"/>
            <a:ext cx="2098492" cy="3096344"/>
          </a:xfrm>
          <a:prstGeom prst="rect">
            <a:avLst/>
          </a:prstGeom>
          <a:noFill/>
          <a:ln w="9525">
            <a:noFill/>
            <a:miter lim="800000"/>
            <a:headEnd/>
            <a:tailEnd/>
          </a:ln>
        </p:spPr>
      </p:pic>
      <p:sp>
        <p:nvSpPr>
          <p:cNvPr id="5125" name="Rectangle 5"/>
          <p:cNvSpPr>
            <a:spLocks noChangeArrowheads="1"/>
          </p:cNvSpPr>
          <p:nvPr/>
        </p:nvSpPr>
        <p:spPr bwMode="auto">
          <a:xfrm>
            <a:off x="0" y="0"/>
            <a:ext cx="9144000" cy="457200"/>
          </a:xfrm>
          <a:prstGeom prst="rect">
            <a:avLst/>
          </a:prstGeom>
          <a:noFill/>
          <a:ln w="9525">
            <a:noFill/>
            <a:miter lim="800000"/>
            <a:headEnd/>
            <a:tailEnd/>
          </a:ln>
          <a:effectLst/>
        </p:spPr>
        <p:txBody>
          <a:bodyPr anchor="ctr" anchorCtr="0" bIns="45720" compatLnSpc="1" lIns="91440" numCol="1" rIns="91440" tIns="45720" vert="horz" wrap="none">
            <a:prstTxWarp prst="textNoShape">
              <a:avLst/>
            </a:prstTxWarp>
            <a:spAutoFit/>
          </a:bodyPr>
          <a:lstStyle/>
          <a:p>
            <a:endParaRPr lang="ru-RU"/>
          </a:p>
        </p:txBody>
      </p:sp>
      <p:pic>
        <p:nvPicPr>
          <p:cNvPr descr="PICT1083" id="5124" name="Рисунок 2"/>
          <p:cNvPicPr>
            <a:picLocks noChangeArrowheads="1" noChangeAspect="1"/>
          </p:cNvPicPr>
          <p:nvPr/>
        </p:nvPicPr>
        <p:blipFill>
          <a:blip cstate="print" r:embed="rId3">
            <a:lum contrast="36000"/>
          </a:blip>
          <a:srcRect b="140" l="46" r="14" t="58"/>
          <a:stretch>
            <a:fillRect/>
          </a:stretch>
        </p:blipFill>
        <p:spPr bwMode="auto">
          <a:xfrm>
            <a:off x="-12700" y="7869238"/>
            <a:ext cx="1247775" cy="1838325"/>
          </a:xfrm>
          <a:prstGeom prst="rect">
            <a:avLst/>
          </a:prstGeom>
          <a:noFill/>
        </p:spPr>
      </p:pic>
      <p:sp>
        <p:nvSpPr>
          <p:cNvPr id="5126" name="Rectangle 6"/>
          <p:cNvSpPr>
            <a:spLocks noChangeArrowheads="1"/>
          </p:cNvSpPr>
          <p:nvPr/>
        </p:nvSpPr>
        <p:spPr bwMode="auto">
          <a:xfrm>
            <a:off x="3635896" y="134252"/>
            <a:ext cx="5184576" cy="3323987"/>
          </a:xfrm>
          <a:prstGeom prst="rect">
            <a:avLst/>
          </a:prstGeom>
          <a:noFill/>
          <a:ln w="9525">
            <a:noFill/>
            <a:miter lim="800000"/>
            <a:headEnd/>
            <a:tailEnd/>
          </a:ln>
          <a:effectLst/>
        </p:spPr>
        <p:txBody>
          <a:bodyPr anchor="ctr" anchorCtr="0" bIns="45720" compatLnSpc="1" lIns="91440" numCol="1" rIns="91440" tIns="45720" vert="horz" wrap="square">
            <a:prstTxWarp prst="textNoShape">
              <a:avLst/>
            </a:prstTxWarp>
            <a:spAutoFit/>
          </a:bodyPr>
          <a:lstStyle/>
          <a:p>
            <a:pPr defTabSz="914400" eaLnBrk="1" fontAlgn="base" hangingPunct="1" indent="449263" latinLnBrk="0" lvl="0" marL="0" marR="0" rtl="0">
              <a:lnSpc>
                <a:spcPct val="100000"/>
              </a:lnSpc>
              <a:spcBef>
                <a:spcPct val="0"/>
              </a:spcBef>
              <a:spcAft>
                <a:spcPct val="0"/>
              </a:spcAft>
              <a:buClrTx/>
              <a:buSzTx/>
              <a:buFontTx/>
              <a:buNone/>
              <a:tabLst/>
            </a:pPr>
            <a:r>
              <a:rPr b="1" baseline="0" cap="none" dirty="0" err="1" i="0" kumimoji="0" lang="ru-RU" normalizeH="0" strike="noStrike" sz="2400" u="none">
                <a:ln>
                  <a:noFill/>
                </a:ln>
                <a:solidFill>
                  <a:srgbClr val="FF0000"/>
                </a:solidFill>
                <a:effectLst/>
                <a:latin charset="0" pitchFamily="18" typeface="Times New Roman"/>
                <a:ea charset="0" pitchFamily="34" typeface="Calibri"/>
                <a:cs charset="0" pitchFamily="18" typeface="Times New Roman"/>
              </a:rPr>
              <a:t>Шаманаева</a:t>
            </a:r>
            <a:r>
              <a:rPr b="1" cap="none" dirty="0" i="0" kumimoji="0" lang="ru-RU" normalizeH="0" strike="noStrike" sz="2400" u="none">
                <a:ln>
                  <a:noFill/>
                </a:ln>
                <a:solidFill>
                  <a:srgbClr val="FF0000"/>
                </a:solidFill>
                <a:effectLst/>
                <a:latin charset="0" pitchFamily="18" typeface="Times New Roman"/>
                <a:ea charset="0" pitchFamily="34" typeface="Calibri"/>
                <a:cs charset="0" pitchFamily="18" typeface="Times New Roman"/>
              </a:rPr>
              <a:t> </a:t>
            </a:r>
            <a:r>
              <a:rPr b="1" baseline="0" cap="none" dirty="0" err="1" i="0" kumimoji="0" lang="ru-RU" normalizeH="0" strike="noStrike" sz="2400" u="none">
                <a:ln>
                  <a:noFill/>
                </a:ln>
                <a:solidFill>
                  <a:srgbClr val="FF0000"/>
                </a:solidFill>
                <a:effectLst/>
                <a:latin charset="0" pitchFamily="18" typeface="Times New Roman"/>
                <a:ea charset="0" pitchFamily="34" typeface="Calibri"/>
                <a:cs charset="0" pitchFamily="18" typeface="Times New Roman"/>
              </a:rPr>
              <a:t>Федосия</a:t>
            </a:r>
            <a:r>
              <a:rPr b="1" baseline="0" cap="none" dirty="0" i="0" kumimoji="0" lang="ru-RU" normalizeH="0" strike="noStrike" sz="2400" u="none">
                <a:ln>
                  <a:noFill/>
                </a:ln>
                <a:solidFill>
                  <a:srgbClr val="FF0000"/>
                </a:solidFill>
                <a:effectLst/>
                <a:latin charset="0" pitchFamily="18" typeface="Times New Roman"/>
                <a:ea charset="0" pitchFamily="34" typeface="Calibri"/>
                <a:cs charset="0" pitchFamily="18" typeface="Times New Roman"/>
              </a:rPr>
              <a:t>  Федоровна</a:t>
            </a:r>
          </a:p>
          <a:p>
            <a:pPr algn="just" defTabSz="914400" eaLnBrk="1" fontAlgn="base" hangingPunct="1" indent="449263" latinLnBrk="0" lvl="0" marL="0" marR="0" rtl="0">
              <a:lnSpc>
                <a:spcPct val="100000"/>
              </a:lnSpc>
              <a:spcBef>
                <a:spcPct val="0"/>
              </a:spcBef>
              <a:spcAft>
                <a:spcPct val="0"/>
              </a:spcAft>
              <a:buClrTx/>
              <a:buSzTx/>
              <a:buFontTx/>
              <a:buNone/>
              <a:tabLst/>
            </a:pPr>
            <a:r>
              <a:rPr b="0" baseline="0" cap="none" dirty="0" i="0" kumimoji="0" lang="ru-RU" normalizeH="0" strike="noStrike" sz="1600" u="none">
                <a:ln>
                  <a:noFill/>
                </a:ln>
                <a:solidFill>
                  <a:schemeClr val="tx1"/>
                </a:solidFill>
                <a:effectLst/>
                <a:latin charset="0" pitchFamily="18" typeface="Times New Roman"/>
                <a:ea charset="0" pitchFamily="34" typeface="Calibri"/>
                <a:cs charset="0" pitchFamily="18" typeface="Times New Roman"/>
              </a:rPr>
              <a:t>  </a:t>
            </a:r>
            <a:endParaRPr dirty="0" lang="ru-RU" sz="1600">
              <a:latin charset="0" pitchFamily="18" typeface="Times New Roman"/>
              <a:ea charset="0" pitchFamily="34" typeface="Calibri"/>
              <a:cs charset="0" pitchFamily="18" typeface="Times New Roman"/>
            </a:endParaRPr>
          </a:p>
          <a:p>
            <a:pPr algn="just" defTabSz="914400" eaLnBrk="1" fontAlgn="base" hangingPunct="1" indent="449263" latinLnBrk="0" lvl="0" marL="0" marR="0" rtl="0">
              <a:lnSpc>
                <a:spcPct val="100000"/>
              </a:lnSpc>
              <a:spcBef>
                <a:spcPct val="0"/>
              </a:spcBef>
              <a:spcAft>
                <a:spcPct val="0"/>
              </a:spcAft>
              <a:buClrTx/>
              <a:buSzTx/>
              <a:buFontTx/>
              <a:buNone/>
              <a:tabLst/>
            </a:pPr>
            <a:r>
              <a:rPr b="0" baseline="0" cap="none" dirty="0" i="0" kumimoji="0" lang="ru-RU" normalizeH="0" strike="noStrike" sz="1700" u="none">
                <a:ln>
                  <a:noFill/>
                </a:ln>
                <a:solidFill>
                  <a:schemeClr val="tx1"/>
                </a:solidFill>
                <a:effectLst/>
                <a:ea charset="0" pitchFamily="34" typeface="Calibri"/>
                <a:cs charset="0" pitchFamily="18" typeface="Times New Roman"/>
              </a:rPr>
              <a:t>Родилась 19 мая 1919 г.,</a:t>
            </a:r>
            <a:r>
              <a:rPr dirty="0" lang="ru-RU" sz="1700">
                <a:ea charset="0" pitchFamily="34" typeface="Calibri"/>
                <a:cs charset="0" pitchFamily="18" typeface="Times New Roman"/>
              </a:rPr>
              <a:t> в Бурятии, в семье крестьянина-бедняка.</a:t>
            </a:r>
            <a:r>
              <a:rPr b="0" baseline="0" cap="none" dirty="0" i="0" kumimoji="0" lang="ru-RU" normalizeH="0" strike="noStrike" sz="1700" u="none">
                <a:ln>
                  <a:noFill/>
                </a:ln>
                <a:solidFill>
                  <a:schemeClr val="tx1"/>
                </a:solidFill>
                <a:effectLst/>
                <a:ea charset="0" pitchFamily="34" typeface="Calibri"/>
                <a:cs charset="0" pitchFamily="18" typeface="Times New Roman"/>
              </a:rPr>
              <a:t> 22 июля 1941 года призвана в РККА и принята на работу в качестве медсестры (дружинницы) в эвакогоспиталь. С 1942 года была направлена на фронт. Участвовала в боях на </a:t>
            </a:r>
            <a:r>
              <a:rPr b="0" baseline="0" cap="none" dirty="0" err="1" i="0" kumimoji="0" lang="ru-RU" normalizeH="0" strike="noStrike" sz="1700" u="none">
                <a:ln>
                  <a:noFill/>
                </a:ln>
                <a:solidFill>
                  <a:schemeClr val="tx1"/>
                </a:solidFill>
                <a:effectLst/>
                <a:ea charset="0" pitchFamily="34" typeface="Calibri"/>
                <a:cs charset="0" pitchFamily="18" typeface="Times New Roman"/>
              </a:rPr>
              <a:t>Волховском</a:t>
            </a:r>
            <a:r>
              <a:rPr b="0" baseline="0" cap="none" dirty="0" i="0" kumimoji="0" lang="ru-RU" normalizeH="0" strike="noStrike" sz="1700" u="none">
                <a:ln>
                  <a:noFill/>
                </a:ln>
                <a:solidFill>
                  <a:schemeClr val="tx1"/>
                </a:solidFill>
                <a:effectLst/>
                <a:ea charset="0" pitchFamily="34" typeface="Calibri"/>
                <a:cs charset="0" pitchFamily="18" typeface="Times New Roman"/>
              </a:rPr>
              <a:t> фронте 162-го артполка, 53 отдельной стрелковой бригады, медсанбате медсестрой. За участие в Великой Отечественной войне награждена медалью «За победу над Германией» и орденом «Отечественной войны» 2 степени. </a:t>
            </a:r>
            <a:endParaRPr b="0" baseline="0" cap="none" dirty="0" i="0" kumimoji="0" lang="ru-RU" normalizeH="0" strike="noStrike" sz="1700" u="none">
              <a:ln>
                <a:noFill/>
              </a:ln>
              <a:solidFill>
                <a:schemeClr val="tx1"/>
              </a:solidFill>
              <a:effectLst/>
              <a:cs charset="0" pitchFamily="34" typeface="Arial"/>
            </a:endParaR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74957"/>
          </a:xfrm>
          <a:prstGeom prst="rect">
            <a:avLst/>
          </a:prstGeom>
          <a:noFill/>
        </p:spPr>
      </p:pic>
      <p:pic>
        <p:nvPicPr>
          <p:cNvPr descr="PICT1293" id="3" name="Рисунок 2"/>
          <p:cNvPicPr/>
          <p:nvPr/>
        </p:nvPicPr>
        <p:blipFill>
          <a:blip cstate="print" r:embed="rId3"/>
          <a:srcRect b="98" l="193" r="263" t="125"/>
          <a:stretch>
            <a:fillRect/>
          </a:stretch>
        </p:blipFill>
        <p:spPr bwMode="auto">
          <a:xfrm>
            <a:off x="1187624" y="260648"/>
            <a:ext cx="2232248" cy="3024336"/>
          </a:xfrm>
          <a:prstGeom prst="rect">
            <a:avLst/>
          </a:prstGeom>
          <a:noFill/>
          <a:ln w="9525">
            <a:noFill/>
            <a:miter lim="800000"/>
            <a:headEnd/>
            <a:tailEnd/>
          </a:ln>
        </p:spPr>
      </p:pic>
      <p:sp>
        <p:nvSpPr>
          <p:cNvPr id="4098" name="Rectangle 2"/>
          <p:cNvSpPr>
            <a:spLocks noChangeArrowheads="1"/>
          </p:cNvSpPr>
          <p:nvPr/>
        </p:nvSpPr>
        <p:spPr bwMode="auto">
          <a:xfrm>
            <a:off x="179512" y="404664"/>
            <a:ext cx="9144000" cy="457200"/>
          </a:xfrm>
          <a:prstGeom prst="rect">
            <a:avLst/>
          </a:prstGeom>
          <a:noFill/>
          <a:ln w="9525">
            <a:noFill/>
            <a:miter lim="800000"/>
            <a:headEnd/>
            <a:tailEnd/>
          </a:ln>
          <a:effectLst/>
        </p:spPr>
        <p:txBody>
          <a:bodyPr anchor="ctr" anchorCtr="0" bIns="45720" compatLnSpc="1" lIns="91440" numCol="1" rIns="91440" tIns="45720" vert="horz" wrap="none">
            <a:prstTxWarp prst="textNoShape">
              <a:avLst/>
            </a:prstTxWarp>
            <a:spAutoFit/>
          </a:bodyPr>
          <a:lstStyle/>
          <a:p>
            <a:endParaRPr lang="ru-RU"/>
          </a:p>
        </p:txBody>
      </p:sp>
      <p:sp>
        <p:nvSpPr>
          <p:cNvPr id="4099" name="Rectangle 3"/>
          <p:cNvSpPr>
            <a:spLocks noChangeArrowheads="1"/>
          </p:cNvSpPr>
          <p:nvPr/>
        </p:nvSpPr>
        <p:spPr bwMode="auto">
          <a:xfrm>
            <a:off x="3563888" y="75983"/>
            <a:ext cx="5400600" cy="3985706"/>
          </a:xfrm>
          <a:prstGeom prst="rect">
            <a:avLst/>
          </a:prstGeom>
          <a:noFill/>
          <a:ln w="9525">
            <a:noFill/>
            <a:miter lim="800000"/>
            <a:headEnd/>
            <a:tailEnd/>
          </a:ln>
          <a:effectLst/>
        </p:spPr>
        <p:txBody>
          <a:bodyPr anchor="ctr" anchorCtr="0" bIns="45720" compatLnSpc="1" lIns="91440" numCol="1" rIns="91440" tIns="45720" vert="horz" wrap="square">
            <a:prstTxWarp prst="textNoShape">
              <a:avLst/>
            </a:prstTxWarp>
            <a:spAutoFit/>
          </a:bodyPr>
          <a:lstStyle/>
          <a:p>
            <a:pPr algn="just" defTabSz="914400" eaLnBrk="1" fontAlgn="base" hangingPunct="1" indent="0" latinLnBrk="0" lvl="0" marL="0" marR="0" rtl="0">
              <a:lnSpc>
                <a:spcPct val="100000"/>
              </a:lnSpc>
              <a:spcBef>
                <a:spcPct val="0"/>
              </a:spcBef>
              <a:spcAft>
                <a:spcPct val="0"/>
              </a:spcAft>
              <a:buClrTx/>
              <a:buSzTx/>
              <a:buFontTx/>
              <a:buNone/>
              <a:tabLst/>
            </a:pPr>
            <a:r>
              <a:rPr b="1" baseline="0" cap="none" dirty="0" i="0" kumimoji="0" lang="ru-RU" normalizeH="0" strike="noStrike" sz="2400" u="none">
                <a:ln>
                  <a:noFill/>
                </a:ln>
                <a:solidFill>
                  <a:srgbClr val="FF0000"/>
                </a:solidFill>
                <a:effectLst/>
                <a:latin charset="0" pitchFamily="18" typeface="Times New Roman"/>
                <a:ea charset="0" pitchFamily="18" typeface="Times New Roman"/>
                <a:cs charset="0" pitchFamily="18" typeface="Times New Roman"/>
              </a:rPr>
              <a:t>       Сапронов Петр Сергеевич</a:t>
            </a:r>
            <a:r>
              <a:rPr b="0" baseline="0" cap="none" dirty="0" i="0" kumimoji="0" lang="ru-RU" normalizeH="0" strike="noStrike" sz="2400" u="none">
                <a:ln>
                  <a:noFill/>
                </a:ln>
                <a:solidFill>
                  <a:schemeClr val="tx1"/>
                </a:solidFill>
                <a:effectLst/>
                <a:latin charset="0" pitchFamily="18" typeface="Times New Roman"/>
                <a:ea charset="0" pitchFamily="18" typeface="Times New Roman"/>
                <a:cs charset="0" pitchFamily="18" typeface="Times New Roman"/>
              </a:rPr>
              <a:t> </a:t>
            </a:r>
          </a:p>
          <a:p>
            <a:pPr algn="just" defTabSz="914400" eaLnBrk="1" fontAlgn="base" hangingPunct="1" indent="0" latinLnBrk="0" lvl="0" marL="0" marR="0" rtl="0">
              <a:lnSpc>
                <a:spcPct val="100000"/>
              </a:lnSpc>
              <a:spcBef>
                <a:spcPct val="0"/>
              </a:spcBef>
              <a:spcAft>
                <a:spcPct val="0"/>
              </a:spcAft>
              <a:buClrTx/>
              <a:buSzTx/>
              <a:buFontTx/>
              <a:buNone/>
              <a:tabLst/>
            </a:pPr>
            <a:endParaRPr b="0" baseline="0" cap="none" dirty="0" i="0" kumimoji="0" lang="ru-RU" normalizeH="0" strike="noStrike" sz="2400" u="none">
              <a:ln>
                <a:noFill/>
              </a:ln>
              <a:solidFill>
                <a:schemeClr val="tx1"/>
              </a:solidFill>
              <a:effectLst/>
              <a:latin charset="0" pitchFamily="18" typeface="Times New Roman"/>
              <a:ea charset="0" pitchFamily="18" typeface="Times New Roman"/>
              <a:cs charset="0" pitchFamily="18" typeface="Times New Roman"/>
            </a:endParaRPr>
          </a:p>
          <a:p>
            <a:pPr algn="just" defTabSz="914400" eaLnBrk="1" fontAlgn="base" hangingPunct="1" indent="0" latinLnBrk="0" lvl="0" marL="0" marR="0" rtl="0">
              <a:lnSpc>
                <a:spcPct val="100000"/>
              </a:lnSpc>
              <a:spcBef>
                <a:spcPct val="0"/>
              </a:spcBef>
              <a:spcAft>
                <a:spcPct val="0"/>
              </a:spcAft>
              <a:buClrTx/>
              <a:buSzTx/>
              <a:buFontTx/>
              <a:buNone/>
              <a:tabLst/>
            </a:pPr>
            <a:r>
              <a:rPr dirty="0" lang="ru-RU" sz="1700">
                <a:ea charset="0" pitchFamily="18" typeface="Times New Roman"/>
                <a:cs charset="0" pitchFamily="34" typeface="Arial"/>
              </a:rPr>
              <a:t>      Р</a:t>
            </a:r>
            <a:r>
              <a:rPr b="0" baseline="0" cap="none" dirty="0" i="0" kumimoji="0" lang="ru-RU" normalizeH="0" strike="noStrike" sz="1700" u="none">
                <a:ln>
                  <a:noFill/>
                </a:ln>
                <a:solidFill>
                  <a:schemeClr val="tx1"/>
                </a:solidFill>
                <a:effectLst/>
                <a:ea charset="0" pitchFamily="18" typeface="Times New Roman"/>
                <a:cs charset="0" pitchFamily="34" typeface="Arial"/>
              </a:rPr>
              <a:t>одился </a:t>
            </a:r>
            <a:r>
              <a:rPr b="0" cap="none" dirty="0" i="0" kumimoji="0" lang="ru-RU" normalizeH="0" strike="noStrike" sz="1700" u="none">
                <a:ln>
                  <a:noFill/>
                </a:ln>
                <a:solidFill>
                  <a:schemeClr val="tx1"/>
                </a:solidFill>
                <a:effectLst/>
                <a:ea charset="0" pitchFamily="18" typeface="Times New Roman"/>
                <a:cs charset="0" pitchFamily="34" typeface="Arial"/>
              </a:rPr>
              <a:t> 6 июля</a:t>
            </a:r>
            <a:r>
              <a:rPr b="0" baseline="0" cap="none" dirty="0" i="0" kumimoji="0" lang="ru-RU" normalizeH="0" strike="noStrike" sz="1700" u="none">
                <a:ln>
                  <a:noFill/>
                </a:ln>
                <a:solidFill>
                  <a:schemeClr val="tx1"/>
                </a:solidFill>
                <a:effectLst/>
                <a:ea charset="0" pitchFamily="18" typeface="Times New Roman"/>
                <a:cs charset="0" pitchFamily="34" typeface="Arial"/>
              </a:rPr>
              <a:t> 1925 года в Каратузском районе в селе Верхний Кужебар на границе с Монголией. Образование 5 классов. Призвался на фронт в 1942 году. Службу проходил в стрелковой части, в специальных войсках. Снайпер.</a:t>
            </a:r>
            <a:endParaRPr b="0" baseline="0" cap="none" dirty="0" i="0" kumimoji="0" lang="ru-RU" normalizeH="0" strike="noStrike" sz="1700" u="none">
              <a:ln>
                <a:noFill/>
              </a:ln>
              <a:solidFill>
                <a:schemeClr val="tx1"/>
              </a:solidFill>
              <a:effectLst/>
              <a:cs charset="0" pitchFamily="34" typeface="Arial"/>
            </a:endParaRPr>
          </a:p>
          <a:p>
            <a:pPr algn="just" defTabSz="914400" eaLnBrk="0" fontAlgn="base" hangingPunct="0" indent="0" latinLnBrk="0" lvl="0" marL="0" marR="0" rtl="0">
              <a:lnSpc>
                <a:spcPct val="100000"/>
              </a:lnSpc>
              <a:spcBef>
                <a:spcPct val="0"/>
              </a:spcBef>
              <a:spcAft>
                <a:spcPct val="0"/>
              </a:spcAft>
              <a:buClrTx/>
              <a:buSzTx/>
              <a:buFontTx/>
              <a:buNone/>
              <a:tabLst/>
            </a:pPr>
            <a:r>
              <a:rPr b="0" baseline="0" cap="none" dirty="0" i="0" kumimoji="0" lang="ru-RU" normalizeH="0" strike="noStrike" sz="1700" u="none">
                <a:ln>
                  <a:noFill/>
                </a:ln>
                <a:solidFill>
                  <a:schemeClr val="tx1"/>
                </a:solidFill>
                <a:effectLst/>
                <a:ea charset="0" pitchFamily="18" typeface="Times New Roman"/>
                <a:cs charset="0" pitchFamily="34" typeface="Arial"/>
              </a:rPr>
              <a:t>Прошёл с боями  </a:t>
            </a:r>
            <a:r>
              <a:rPr b="0" baseline="0" cap="none" dirty="0" err="1" i="0" kumimoji="0" lang="ru-RU" normalizeH="0" strike="noStrike" sz="1700" u="none">
                <a:ln>
                  <a:noFill/>
                </a:ln>
                <a:solidFill>
                  <a:schemeClr val="tx1"/>
                </a:solidFill>
                <a:effectLst/>
                <a:ea charset="0" pitchFamily="18" typeface="Times New Roman"/>
                <a:cs charset="0" pitchFamily="34" typeface="Arial"/>
              </a:rPr>
              <a:t>Калиниградскую</a:t>
            </a:r>
            <a:r>
              <a:rPr b="0" baseline="0" cap="none" dirty="0" i="0" kumimoji="0" lang="ru-RU" normalizeH="0" strike="noStrike" sz="1700" u="none">
                <a:ln>
                  <a:noFill/>
                </a:ln>
                <a:solidFill>
                  <a:schemeClr val="tx1"/>
                </a:solidFill>
                <a:effectLst/>
                <a:ea charset="0" pitchFamily="18" typeface="Times New Roman"/>
                <a:cs charset="0" pitchFamily="34" typeface="Arial"/>
              </a:rPr>
              <a:t> область, Латвию, Литву, Эстонию. Освобождал г. Ригу. Где был тяжело ранен в живот. Там же лежал в госпитале. Был эвакуирован в город </a:t>
            </a:r>
            <a:r>
              <a:rPr dirty="0" err="1" lang="ru-RU" sz="1700">
                <a:ea charset="0" pitchFamily="18" typeface="Times New Roman"/>
                <a:cs charset="0" pitchFamily="34" typeface="Arial"/>
              </a:rPr>
              <a:t>Ф</a:t>
            </a:r>
            <a:r>
              <a:rPr b="0" baseline="0" cap="none" dirty="0" err="1" i="0" kumimoji="0" lang="ru-RU" normalizeH="0" strike="noStrike" sz="1700" u="none">
                <a:ln>
                  <a:noFill/>
                </a:ln>
                <a:solidFill>
                  <a:schemeClr val="tx1"/>
                </a:solidFill>
                <a:effectLst/>
                <a:ea charset="0" pitchFamily="18" typeface="Times New Roman"/>
                <a:cs charset="0" pitchFamily="34" typeface="Arial"/>
              </a:rPr>
              <a:t>урмонов</a:t>
            </a:r>
            <a:r>
              <a:rPr b="0" baseline="0" cap="none" dirty="0" i="0" kumimoji="0" lang="ru-RU" normalizeH="0" strike="noStrike" sz="1700" u="none">
                <a:ln>
                  <a:noFill/>
                </a:ln>
                <a:solidFill>
                  <a:schemeClr val="tx1"/>
                </a:solidFill>
                <a:effectLst/>
                <a:ea charset="0" pitchFamily="18" typeface="Times New Roman"/>
                <a:cs charset="0" pitchFamily="34" typeface="Arial"/>
              </a:rPr>
              <a:t>, там встретил день Победы. После лечения был комиссован по месту жительства.</a:t>
            </a:r>
            <a:endParaRPr b="0" baseline="0" cap="none" dirty="0" i="0" kumimoji="0" lang="ru-RU" normalizeH="0" strike="noStrike" sz="1700" u="none">
              <a:ln>
                <a:noFill/>
              </a:ln>
              <a:solidFill>
                <a:schemeClr val="tx1"/>
              </a:solidFill>
              <a:effectLst/>
              <a:cs charset="0" pitchFamily="34" typeface="Arial"/>
            </a:endParaRPr>
          </a:p>
          <a:p>
            <a:pPr algn="just" defTabSz="914400" eaLnBrk="0" fontAlgn="base" hangingPunct="0" indent="0" latinLnBrk="0" lvl="0" marL="0" marR="0" rtl="0">
              <a:lnSpc>
                <a:spcPct val="100000"/>
              </a:lnSpc>
              <a:spcBef>
                <a:spcPct val="0"/>
              </a:spcBef>
              <a:spcAft>
                <a:spcPct val="0"/>
              </a:spcAft>
              <a:buClrTx/>
              <a:buSzTx/>
              <a:buFontTx/>
              <a:buNone/>
              <a:tabLst/>
            </a:pPr>
            <a:endParaRPr b="0" baseline="0" cap="none" dirty="0" i="0" kumimoji="0" lang="ru-RU" normalizeH="0" strike="noStrike" sz="1800" u="none">
              <a:ln>
                <a:noFill/>
              </a:ln>
              <a:solidFill>
                <a:schemeClr val="tx1"/>
              </a:solidFill>
              <a:effectLst/>
              <a:latin charset="0" pitchFamily="34" typeface="Arial"/>
              <a:cs charset="0" pitchFamily="34" typeface="Arial"/>
            </a:endParaR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C:\Users\Оюшка\Desktop\9-maya-ya-pomnyu-ya-gorzhus-1920x1200.png" id="1026" name="Picture 2"/>
          <p:cNvPicPr>
            <a:picLocks noChangeArrowheads="1" noChangeAspect="1"/>
          </p:cNvPicPr>
          <p:nvPr/>
        </p:nvPicPr>
        <p:blipFill>
          <a:blip cstate="print" r:embed="rId2"/>
          <a:srcRect b="140" r="83" t="82"/>
          <a:stretch>
            <a:fillRect/>
          </a:stretch>
        </p:blipFill>
        <p:spPr bwMode="auto">
          <a:xfrm>
            <a:off x="0" y="0"/>
            <a:ext cx="9144000" cy="6858000"/>
          </a:xfrm>
          <a:prstGeom prst="rect">
            <a:avLst/>
          </a:prstGeom>
          <a:noFill/>
        </p:spPr>
      </p:pic>
      <p:pic>
        <p:nvPicPr>
          <p:cNvPr descr="PICT1332" id="2" name="Picture 2"/>
          <p:cNvPicPr>
            <a:picLocks noChangeArrowheads="1" noChangeAspect="1"/>
          </p:cNvPicPr>
          <p:nvPr/>
        </p:nvPicPr>
        <p:blipFill>
          <a:blip cstate="print" r:embed="rId3"/>
          <a:srcRect l="197" r="254" t="108"/>
          <a:stretch>
            <a:fillRect/>
          </a:stretch>
        </p:blipFill>
        <p:spPr bwMode="auto">
          <a:xfrm>
            <a:off x="1142976" y="285729"/>
            <a:ext cx="2196737" cy="2928958"/>
          </a:xfrm>
          <a:prstGeom prst="rect">
            <a:avLst/>
          </a:prstGeom>
          <a:noFill/>
          <a:ln w="9525">
            <a:noFill/>
            <a:miter lim="800000"/>
            <a:headEnd/>
            <a:tailEnd/>
          </a:ln>
        </p:spPr>
      </p:pic>
      <p:sp>
        <p:nvSpPr>
          <p:cNvPr id="1028" name="Rectangle 4"/>
          <p:cNvSpPr>
            <a:spLocks noChangeArrowheads="1"/>
          </p:cNvSpPr>
          <p:nvPr/>
        </p:nvSpPr>
        <p:spPr bwMode="auto">
          <a:xfrm flipV="1" rot="10800000">
            <a:off x="4143372" y="285728"/>
            <a:ext cx="5143536" cy="830997"/>
          </a:xfrm>
          <a:prstGeom prst="rect">
            <a:avLst/>
          </a:prstGeom>
          <a:noFill/>
          <a:ln w="9525">
            <a:noFill/>
            <a:miter lim="800000"/>
            <a:headEnd/>
            <a:tailEnd/>
          </a:ln>
          <a:effectLst/>
        </p:spPr>
        <p:txBody>
          <a:bodyPr anchor="ctr" anchorCtr="0" bIns="45720" compatLnSpc="1" lIns="91440" numCol="1" rIns="91440" tIns="45720" vert="horz" wrap="square">
            <a:prstTxWarp prst="textNoShape">
              <a:avLst/>
            </a:prstTxWarp>
            <a:spAutoFit/>
          </a:bodyPr>
          <a:lstStyle/>
          <a:p>
            <a:pPr defTabSz="914400" eaLnBrk="1" fontAlgn="base" hangingPunct="1" indent="0" latinLnBrk="0" lvl="0" marL="0" marR="0" rtl="0">
              <a:lnSpc>
                <a:spcPct val="100000"/>
              </a:lnSpc>
              <a:spcBef>
                <a:spcPct val="0"/>
              </a:spcBef>
              <a:spcAft>
                <a:spcPct val="0"/>
              </a:spcAft>
              <a:buClrTx/>
              <a:buSzTx/>
              <a:buFontTx/>
              <a:buNone/>
              <a:tabLst/>
            </a:pPr>
            <a:r>
              <a:rPr b="1" baseline="0" cap="none" dirty="0" err="1" i="0" kumimoji="0" lang="ru-RU" normalizeH="0" strike="noStrike" sz="2400" u="none">
                <a:ln>
                  <a:noFill/>
                </a:ln>
                <a:solidFill>
                  <a:srgbClr val="FF0000"/>
                </a:solidFill>
                <a:effectLst/>
                <a:latin charset="0" pitchFamily="18" typeface="Times New Roman"/>
                <a:ea charset="0" pitchFamily="18" typeface="Times New Roman"/>
                <a:cs charset="0" pitchFamily="18" typeface="Times New Roman"/>
              </a:rPr>
              <a:t>Гутник</a:t>
            </a:r>
            <a:r>
              <a:rPr b="1" cap="none" dirty="0" i="0" kumimoji="0" lang="ru-RU" normalizeH="0" strike="noStrike" sz="2400" u="none">
                <a:ln>
                  <a:noFill/>
                </a:ln>
                <a:solidFill>
                  <a:srgbClr val="FF0000"/>
                </a:solidFill>
                <a:effectLst/>
                <a:latin charset="0" pitchFamily="18" typeface="Times New Roman"/>
                <a:ea charset="0" pitchFamily="18" typeface="Times New Roman"/>
                <a:cs charset="0" pitchFamily="18" typeface="Times New Roman"/>
              </a:rPr>
              <a:t> </a:t>
            </a:r>
            <a:r>
              <a:rPr b="1" baseline="0" cap="none" dirty="0" i="0" kumimoji="0" lang="ru-RU" normalizeH="0" strike="noStrike" sz="2400" u="none">
                <a:ln>
                  <a:noFill/>
                </a:ln>
                <a:solidFill>
                  <a:srgbClr val="FF0000"/>
                </a:solidFill>
                <a:effectLst/>
                <a:latin charset="0" pitchFamily="18" typeface="Times New Roman"/>
                <a:ea charset="0" pitchFamily="18" typeface="Times New Roman"/>
                <a:cs charset="0" pitchFamily="18" typeface="Times New Roman"/>
              </a:rPr>
              <a:t>Василий </a:t>
            </a:r>
            <a:r>
              <a:rPr b="1" baseline="0" cap="none" dirty="0" err="1" i="0" kumimoji="0" lang="ru-RU" normalizeH="0" strike="noStrike" sz="2400" u="none">
                <a:ln>
                  <a:noFill/>
                </a:ln>
                <a:solidFill>
                  <a:srgbClr val="FF0000"/>
                </a:solidFill>
                <a:effectLst/>
                <a:latin charset="0" pitchFamily="18" typeface="Times New Roman"/>
                <a:ea charset="0" pitchFamily="18" typeface="Times New Roman"/>
                <a:cs charset="0" pitchFamily="18" typeface="Times New Roman"/>
              </a:rPr>
              <a:t>Евдокимович</a:t>
            </a:r>
            <a:endParaRPr b="1" baseline="0" cap="none" dirty="0" i="0" kumimoji="0" lang="ru-RU" normalizeH="0" strike="noStrike" sz="2400" u="none">
              <a:ln>
                <a:noFill/>
              </a:ln>
              <a:solidFill>
                <a:srgbClr val="FF0000"/>
              </a:solidFill>
              <a:effectLst/>
              <a:latin charset="0" pitchFamily="18" typeface="Times New Roman"/>
              <a:ea charset="0" pitchFamily="18" typeface="Times New Roman"/>
              <a:cs charset="0" pitchFamily="18" typeface="Times New Roman"/>
            </a:endParaRPr>
          </a:p>
          <a:p>
            <a:pPr defTabSz="914400" eaLnBrk="1" fontAlgn="base" hangingPunct="1" indent="0" latinLnBrk="0" lvl="0" marL="0" marR="0" rtl="0">
              <a:lnSpc>
                <a:spcPct val="100000"/>
              </a:lnSpc>
              <a:spcBef>
                <a:spcPct val="0"/>
              </a:spcBef>
              <a:spcAft>
                <a:spcPct val="0"/>
              </a:spcAft>
              <a:buClrTx/>
              <a:buSzTx/>
              <a:buFontTx/>
              <a:buNone/>
              <a:tabLst/>
            </a:pPr>
            <a:r>
              <a:rPr b="1" baseline="0" cap="none" dirty="0" i="0" kumimoji="0" lang="ru-RU" normalizeH="0" strike="noStrike" sz="2400" u="none">
                <a:ln>
                  <a:noFill/>
                </a:ln>
                <a:solidFill>
                  <a:srgbClr val="FF0000"/>
                </a:solidFill>
                <a:effectLst/>
                <a:latin charset="0" pitchFamily="18" typeface="Times New Roman"/>
                <a:ea charset="0" pitchFamily="18" typeface="Times New Roman"/>
                <a:cs charset="0" pitchFamily="18" typeface="Times New Roman"/>
              </a:rPr>
              <a:t> </a:t>
            </a:r>
            <a:r>
              <a:rPr b="1" baseline="0" cap="none" dirty="0" i="0" kumimoji="0" lang="ru-RU" normalizeH="0" strike="noStrike" sz="2400" u="none">
                <a:ln>
                  <a:noFill/>
                </a:ln>
                <a:solidFill>
                  <a:schemeClr val="tx1"/>
                </a:solidFill>
                <a:effectLst/>
                <a:latin charset="0" pitchFamily="18" typeface="Times New Roman"/>
                <a:ea charset="0" pitchFamily="18" typeface="Times New Roman"/>
                <a:cs charset="0" pitchFamily="18" typeface="Times New Roman"/>
              </a:rPr>
              <a:t> </a:t>
            </a:r>
            <a:endParaRPr b="1" baseline="0" cap="none" dirty="0" i="0" kumimoji="0" lang="ru-RU" normalizeH="0" strike="noStrike" sz="2400" u="none">
              <a:ln>
                <a:noFill/>
              </a:ln>
              <a:solidFill>
                <a:schemeClr val="tx1"/>
              </a:solidFill>
              <a:effectLst/>
              <a:latin charset="0" pitchFamily="18" typeface="Times New Roman"/>
              <a:cs charset="0" pitchFamily="18" typeface="Times New Roman"/>
            </a:endParaRPr>
          </a:p>
        </p:txBody>
      </p:sp>
      <p:sp>
        <p:nvSpPr>
          <p:cNvPr id="1029" name="Rectangle 5"/>
          <p:cNvSpPr>
            <a:spLocks noChangeArrowheads="1"/>
          </p:cNvSpPr>
          <p:nvPr/>
        </p:nvSpPr>
        <p:spPr bwMode="auto">
          <a:xfrm>
            <a:off x="3786182" y="1071546"/>
            <a:ext cx="4572000" cy="1400383"/>
          </a:xfrm>
          <a:prstGeom prst="rect">
            <a:avLst/>
          </a:prstGeom>
          <a:noFill/>
          <a:ln w="9525">
            <a:noFill/>
            <a:miter lim="800000"/>
            <a:headEnd/>
            <a:tailEnd/>
          </a:ln>
          <a:effectLst/>
        </p:spPr>
        <p:txBody>
          <a:bodyPr anchor="ctr" anchorCtr="0" bIns="45720" compatLnSpc="1" lIns="91440" numCol="1" rIns="91440" tIns="45720" vert="horz" wrap="square">
            <a:prstTxWarp prst="textNoShape">
              <a:avLst/>
            </a:prstTxWarp>
            <a:spAutoFit/>
          </a:bodyPr>
          <a:lstStyle/>
          <a:p>
            <a:pPr algn="just" defTabSz="914400" eaLnBrk="1" fontAlgn="base" hangingPunct="1" indent="0" latinLnBrk="0" lvl="0" marL="0" marR="0" rtl="0">
              <a:lnSpc>
                <a:spcPct val="100000"/>
              </a:lnSpc>
              <a:spcBef>
                <a:spcPct val="0"/>
              </a:spcBef>
              <a:spcAft>
                <a:spcPct val="0"/>
              </a:spcAft>
              <a:buClrTx/>
              <a:buSzTx/>
              <a:buFontTx/>
              <a:buNone/>
              <a:tabLst/>
            </a:pPr>
            <a:r>
              <a:rPr b="0" baseline="0" cap="none" dirty="0" i="0" kumimoji="0" lang="ru-RU" normalizeH="0" strike="noStrike" sz="1700" u="none">
                <a:ln>
                  <a:noFill/>
                </a:ln>
                <a:solidFill>
                  <a:schemeClr val="tx1"/>
                </a:solidFill>
                <a:effectLst/>
                <a:ea charset="0" pitchFamily="18" typeface="Times New Roman"/>
                <a:cs charset="0" pitchFamily="34" typeface="Arial"/>
              </a:rPr>
              <a:t>     Родился в</a:t>
            </a:r>
            <a:r>
              <a:rPr b="0" cap="none" dirty="0" i="0" kumimoji="0" lang="ru-RU" normalizeH="0" strike="noStrike" sz="1700" u="none">
                <a:ln>
                  <a:noFill/>
                </a:ln>
                <a:solidFill>
                  <a:schemeClr val="tx1"/>
                </a:solidFill>
                <a:effectLst/>
                <a:ea charset="0" pitchFamily="18" typeface="Times New Roman"/>
                <a:cs charset="0" pitchFamily="34" typeface="Arial"/>
              </a:rPr>
              <a:t> </a:t>
            </a:r>
            <a:r>
              <a:rPr b="0" baseline="0" cap="none" dirty="0" i="0" kumimoji="0" lang="ru-RU" normalizeH="0" strike="noStrike" sz="1700" u="none">
                <a:ln>
                  <a:noFill/>
                </a:ln>
                <a:solidFill>
                  <a:schemeClr val="tx1"/>
                </a:solidFill>
                <a:effectLst/>
                <a:ea charset="0" pitchFamily="18" typeface="Times New Roman"/>
                <a:cs charset="0" pitchFamily="34" typeface="Arial"/>
              </a:rPr>
              <a:t>мае 1928 года в с. Черниговка Каратузского района.  Василий </a:t>
            </a:r>
            <a:r>
              <a:rPr b="0" baseline="0" cap="none" dirty="0" err="1" i="0" kumimoji="0" lang="ru-RU" normalizeH="0" strike="noStrike" sz="1700" u="none">
                <a:ln>
                  <a:noFill/>
                </a:ln>
                <a:solidFill>
                  <a:schemeClr val="tx1"/>
                </a:solidFill>
                <a:effectLst/>
                <a:ea charset="0" pitchFamily="18" typeface="Times New Roman"/>
                <a:cs charset="0" pitchFamily="34" typeface="Arial"/>
              </a:rPr>
              <a:t>Евдокимович</a:t>
            </a:r>
            <a:r>
              <a:rPr b="0" baseline="0" cap="none" dirty="0" i="0" kumimoji="0" lang="ru-RU" normalizeH="0" strike="noStrike" sz="1700" u="none">
                <a:ln>
                  <a:noFill/>
                </a:ln>
                <a:solidFill>
                  <a:schemeClr val="tx1"/>
                </a:solidFill>
                <a:effectLst/>
                <a:ea charset="0" pitchFamily="18" typeface="Times New Roman"/>
                <a:cs charset="0" pitchFamily="34" typeface="Arial"/>
              </a:rPr>
              <a:t> – участник войны. Служил артиллеристом зенитной артиллерии 85 мм пушек в Китае и Корее с 1949 по 1953 гг. Имеет медали.</a:t>
            </a:r>
            <a:endParaRPr b="0" baseline="0" cap="none" dirty="0" i="0" kumimoji="0" lang="ru-RU" normalizeH="0" strike="noStrike" sz="1700" u="none">
              <a:ln>
                <a:noFill/>
              </a:ln>
              <a:solidFill>
                <a:schemeClr val="tx1"/>
              </a:solidFill>
              <a:effectLst/>
              <a:cs charset="0" pitchFamily="34" typeface="Aria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5653</TotalTime>
  <Words>5956</Words>
  <Application>Microsoft Office PowerPoint</Application>
  <PresentationFormat>Экран (4:3)</PresentationFormat>
  <Paragraphs>167</Paragraphs>
  <Slides>65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65</vt:i4>
      </vt:variant>
    </vt:vector>
  </HeadingPairs>
  <TitlesOfParts>
    <vt:vector size="71" baseType="lpstr">
      <vt:lpstr>Arial</vt:lpstr>
      <vt:lpstr>Arial Black</vt:lpstr>
      <vt:lpstr>Calibri</vt:lpstr>
      <vt:lpstr>Helvetica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Оюшка</dc:creator>
  <cp:lastModifiedBy>User</cp:lastModifiedBy>
  <cp:revision>283</cp:revision>
  <dcterms:created xsi:type="dcterms:W3CDTF">2020-04-21T03:12:45Z</dcterms:created>
  <dcterms:modified xsi:type="dcterms:W3CDTF">2024-08-23T03:08:52Z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3188374</vt:lpwstr>
  </property>
  <property fmtid="{D5CDD505-2E9C-101B-9397-08002B2CF9AE}" name="NXPowerLiteSettings" pid="3">
    <vt:lpwstr>F7000400038000</vt:lpwstr>
  </property>
  <property fmtid="{D5CDD505-2E9C-101B-9397-08002B2CF9AE}" name="NXPowerLiteVersion" pid="4">
    <vt:lpwstr>S10.2.0</vt:lpwstr>
  </property>
</Properties>
</file>